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65" r:id="rId2"/>
    <p:sldId id="263" r:id="rId3"/>
    <p:sldId id="267" r:id="rId4"/>
    <p:sldId id="257" r:id="rId5"/>
    <p:sldId id="419" r:id="rId6"/>
    <p:sldId id="347" r:id="rId7"/>
    <p:sldId id="433" r:id="rId8"/>
    <p:sldId id="434" r:id="rId9"/>
    <p:sldId id="435" r:id="rId10"/>
    <p:sldId id="445" r:id="rId11"/>
    <p:sldId id="446" r:id="rId12"/>
    <p:sldId id="404" r:id="rId13"/>
    <p:sldId id="421" r:id="rId14"/>
    <p:sldId id="307" r:id="rId15"/>
    <p:sldId id="422" r:id="rId16"/>
    <p:sldId id="415" r:id="rId17"/>
    <p:sldId id="440" r:id="rId18"/>
    <p:sldId id="442" r:id="rId19"/>
    <p:sldId id="443" r:id="rId20"/>
    <p:sldId id="437" r:id="rId21"/>
    <p:sldId id="355" r:id="rId22"/>
    <p:sldId id="268" r:id="rId23"/>
    <p:sldId id="450" r:id="rId24"/>
    <p:sldId id="272" r:id="rId25"/>
    <p:sldId id="273" r:id="rId26"/>
    <p:sldId id="447" r:id="rId27"/>
    <p:sldId id="270" r:id="rId28"/>
    <p:sldId id="448" r:id="rId29"/>
    <p:sldId id="409" r:id="rId30"/>
    <p:sldId id="432" r:id="rId31"/>
    <p:sldId id="410"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lide thumbnails" id="{AC839577-D2EA-42C0-BF22-352871C661E6}">
          <p14:sldIdLst>
            <p14:sldId id="265"/>
            <p14:sldId id="263"/>
            <p14:sldId id="267"/>
            <p14:sldId id="257"/>
            <p14:sldId id="419"/>
            <p14:sldId id="347"/>
            <p14:sldId id="433"/>
            <p14:sldId id="434"/>
            <p14:sldId id="435"/>
            <p14:sldId id="445"/>
            <p14:sldId id="446"/>
            <p14:sldId id="404"/>
            <p14:sldId id="421"/>
            <p14:sldId id="307"/>
            <p14:sldId id="422"/>
            <p14:sldId id="415"/>
            <p14:sldId id="440"/>
            <p14:sldId id="442"/>
            <p14:sldId id="443"/>
            <p14:sldId id="437"/>
            <p14:sldId id="355"/>
            <p14:sldId id="268"/>
            <p14:sldId id="450"/>
            <p14:sldId id="272"/>
            <p14:sldId id="273"/>
            <p14:sldId id="447"/>
            <p14:sldId id="270"/>
            <p14:sldId id="448"/>
            <p14:sldId id="409"/>
            <p14:sldId id="432"/>
            <p14:sldId id="41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E0A9"/>
    <a:srgbClr val="00ADA6"/>
    <a:srgbClr val="0D7C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843" autoAdjust="0"/>
    <p:restoredTop sz="58631" autoAdjust="0"/>
  </p:normalViewPr>
  <p:slideViewPr>
    <p:cSldViewPr>
      <p:cViewPr varScale="1">
        <p:scale>
          <a:sx n="94" d="100"/>
          <a:sy n="94" d="100"/>
        </p:scale>
        <p:origin x="45" y="27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rmorgan\Downloads\CID_ListCaseFile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Sheet2!$A$8</c:f>
              <c:strCache>
                <c:ptCount val="1"/>
                <c:pt idx="0">
                  <c:v>In Mandate</c:v>
                </c:pt>
              </c:strCache>
            </c:strRef>
          </c:tx>
          <c:spPr>
            <a:ln w="28575" cap="rnd">
              <a:solidFill>
                <a:schemeClr val="accent1"/>
              </a:solidFill>
              <a:round/>
            </a:ln>
            <a:effectLst/>
          </c:spPr>
          <c:marker>
            <c:symbol val="none"/>
          </c:marker>
          <c:dLbls>
            <c:delete val="1"/>
          </c:dLbls>
          <c:trendline>
            <c:spPr>
              <a:ln w="19050" cap="rnd">
                <a:solidFill>
                  <a:schemeClr val="accent1"/>
                </a:solidFill>
                <a:prstDash val="sysDot"/>
              </a:ln>
              <a:effectLst/>
            </c:spPr>
            <c:trendlineType val="linear"/>
            <c:dispRSqr val="0"/>
            <c:dispEq val="0"/>
          </c:trendline>
          <c:cat>
            <c:strRef>
              <c:f>Sheet2!$B$7:$M$7</c:f>
              <c:strCache>
                <c:ptCount val="12"/>
                <c:pt idx="0">
                  <c:v>April 2020</c:v>
                </c:pt>
                <c:pt idx="1">
                  <c:v>May 2020</c:v>
                </c:pt>
                <c:pt idx="2">
                  <c:v>June 2020</c:v>
                </c:pt>
                <c:pt idx="3">
                  <c:v>July 2020</c:v>
                </c:pt>
                <c:pt idx="4">
                  <c:v>Aug 2020</c:v>
                </c:pt>
                <c:pt idx="5">
                  <c:v>Sept 2020</c:v>
                </c:pt>
                <c:pt idx="6">
                  <c:v>Oct 2020</c:v>
                </c:pt>
                <c:pt idx="7">
                  <c:v>Nov 2020</c:v>
                </c:pt>
                <c:pt idx="8">
                  <c:v>Dec 2020</c:v>
                </c:pt>
                <c:pt idx="9">
                  <c:v>Jan 2021</c:v>
                </c:pt>
                <c:pt idx="10">
                  <c:v>Feb 2021</c:v>
                </c:pt>
                <c:pt idx="11">
                  <c:v>March 2021</c:v>
                </c:pt>
              </c:strCache>
            </c:strRef>
          </c:cat>
          <c:val>
            <c:numRef>
              <c:f>Sheet2!$B$8:$M$8</c:f>
              <c:numCache>
                <c:formatCode>General</c:formatCode>
                <c:ptCount val="12"/>
                <c:pt idx="0">
                  <c:v>107</c:v>
                </c:pt>
                <c:pt idx="1">
                  <c:v>146</c:v>
                </c:pt>
                <c:pt idx="2">
                  <c:v>156</c:v>
                </c:pt>
                <c:pt idx="3">
                  <c:v>160</c:v>
                </c:pt>
                <c:pt idx="4">
                  <c:v>141</c:v>
                </c:pt>
                <c:pt idx="5">
                  <c:v>169</c:v>
                </c:pt>
                <c:pt idx="6">
                  <c:v>164</c:v>
                </c:pt>
                <c:pt idx="7">
                  <c:v>157</c:v>
                </c:pt>
                <c:pt idx="8">
                  <c:v>176</c:v>
                </c:pt>
                <c:pt idx="9">
                  <c:v>174</c:v>
                </c:pt>
                <c:pt idx="10">
                  <c:v>157</c:v>
                </c:pt>
                <c:pt idx="11">
                  <c:v>176</c:v>
                </c:pt>
              </c:numCache>
            </c:numRef>
          </c:val>
          <c:smooth val="0"/>
          <c:extLst>
            <c:ext xmlns:c16="http://schemas.microsoft.com/office/drawing/2014/chart" uri="{C3380CC4-5D6E-409C-BE32-E72D297353CC}">
              <c16:uniqueId val="{00000001-6980-5648-B1F8-3C22ED4F29C0}"/>
            </c:ext>
          </c:extLst>
        </c:ser>
        <c:ser>
          <c:idx val="1"/>
          <c:order val="1"/>
          <c:tx>
            <c:strRef>
              <c:f>Sheet2!$A$9</c:f>
              <c:strCache>
                <c:ptCount val="1"/>
                <c:pt idx="0">
                  <c:v>Out of Mandate</c:v>
                </c:pt>
              </c:strCache>
            </c:strRef>
          </c:tx>
          <c:spPr>
            <a:ln w="28575" cap="rnd">
              <a:solidFill>
                <a:schemeClr val="accent2"/>
              </a:solidFill>
              <a:round/>
            </a:ln>
            <a:effectLst/>
          </c:spPr>
          <c:marker>
            <c:symbol val="none"/>
          </c:marker>
          <c:dLbls>
            <c:delete val="1"/>
          </c:dLbls>
          <c:trendline>
            <c:spPr>
              <a:ln w="19050" cap="rnd">
                <a:solidFill>
                  <a:schemeClr val="accent2"/>
                </a:solidFill>
                <a:prstDash val="sysDot"/>
              </a:ln>
              <a:effectLst/>
            </c:spPr>
            <c:trendlineType val="linear"/>
            <c:dispRSqr val="0"/>
            <c:dispEq val="0"/>
          </c:trendline>
          <c:cat>
            <c:strRef>
              <c:f>Sheet2!$B$7:$M$7</c:f>
              <c:strCache>
                <c:ptCount val="12"/>
                <c:pt idx="0">
                  <c:v>April 2020</c:v>
                </c:pt>
                <c:pt idx="1">
                  <c:v>May 2020</c:v>
                </c:pt>
                <c:pt idx="2">
                  <c:v>June 2020</c:v>
                </c:pt>
                <c:pt idx="3">
                  <c:v>July 2020</c:v>
                </c:pt>
                <c:pt idx="4">
                  <c:v>Aug 2020</c:v>
                </c:pt>
                <c:pt idx="5">
                  <c:v>Sept 2020</c:v>
                </c:pt>
                <c:pt idx="6">
                  <c:v>Oct 2020</c:v>
                </c:pt>
                <c:pt idx="7">
                  <c:v>Nov 2020</c:v>
                </c:pt>
                <c:pt idx="8">
                  <c:v>Dec 2020</c:v>
                </c:pt>
                <c:pt idx="9">
                  <c:v>Jan 2021</c:v>
                </c:pt>
                <c:pt idx="10">
                  <c:v>Feb 2021</c:v>
                </c:pt>
                <c:pt idx="11">
                  <c:v>March 2021</c:v>
                </c:pt>
              </c:strCache>
            </c:strRef>
          </c:cat>
          <c:val>
            <c:numRef>
              <c:f>Sheet2!$B$9:$M$9</c:f>
              <c:numCache>
                <c:formatCode>General</c:formatCode>
                <c:ptCount val="12"/>
                <c:pt idx="0">
                  <c:v>174</c:v>
                </c:pt>
                <c:pt idx="1">
                  <c:v>190</c:v>
                </c:pt>
                <c:pt idx="2">
                  <c:v>203</c:v>
                </c:pt>
                <c:pt idx="3">
                  <c:v>225</c:v>
                </c:pt>
                <c:pt idx="4">
                  <c:v>210</c:v>
                </c:pt>
                <c:pt idx="5">
                  <c:v>198</c:v>
                </c:pt>
                <c:pt idx="6">
                  <c:v>226</c:v>
                </c:pt>
                <c:pt idx="7">
                  <c:v>220</c:v>
                </c:pt>
                <c:pt idx="8">
                  <c:v>187</c:v>
                </c:pt>
                <c:pt idx="9">
                  <c:v>227</c:v>
                </c:pt>
                <c:pt idx="10">
                  <c:v>281</c:v>
                </c:pt>
                <c:pt idx="11">
                  <c:v>301</c:v>
                </c:pt>
              </c:numCache>
            </c:numRef>
          </c:val>
          <c:smooth val="0"/>
          <c:extLst>
            <c:ext xmlns:c16="http://schemas.microsoft.com/office/drawing/2014/chart" uri="{C3380CC4-5D6E-409C-BE32-E72D297353CC}">
              <c16:uniqueId val="{00000003-6980-5648-B1F8-3C22ED4F29C0}"/>
            </c:ext>
          </c:extLst>
        </c:ser>
        <c:dLbls>
          <c:showLegendKey val="0"/>
          <c:showVal val="1"/>
          <c:showCatName val="0"/>
          <c:showSerName val="0"/>
          <c:showPercent val="0"/>
          <c:showBubbleSize val="0"/>
        </c:dLbls>
        <c:smooth val="0"/>
        <c:axId val="556012792"/>
        <c:axId val="556006888"/>
      </c:lineChart>
      <c:catAx>
        <c:axId val="556012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6006888"/>
        <c:crosses val="autoZero"/>
        <c:auto val="1"/>
        <c:lblAlgn val="ctr"/>
        <c:lblOffset val="100"/>
        <c:noMultiLvlLbl val="0"/>
      </c:catAx>
      <c:valAx>
        <c:axId val="556006888"/>
        <c:scaling>
          <c:orientation val="minMax"/>
          <c:min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CA"/>
                  <a:t>Number</a:t>
                </a:r>
                <a:r>
                  <a:rPr lang="en-CA" baseline="0"/>
                  <a:t> of Incidents Entered</a:t>
                </a:r>
                <a:endParaRPr lang="en-CA"/>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6012792"/>
        <c:crosses val="autoZero"/>
        <c:crossBetween val="between"/>
      </c:valAx>
      <c:spPr>
        <a:noFill/>
        <a:ln>
          <a:noFill/>
        </a:ln>
        <a:effectLst/>
      </c:spPr>
    </c:plotArea>
    <c:legend>
      <c:legendPos val="r"/>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715C5D-65B4-49DA-B98E-F0572355ABDB}" type="datetimeFigureOut">
              <a:rPr lang="en-CA" smtClean="0"/>
              <a:t>2021-05-28</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20476B-0145-415E-A859-4C6D0B2E22A7}" type="slidenum">
              <a:rPr lang="en-CA" smtClean="0"/>
              <a:t>‹#›</a:t>
            </a:fld>
            <a:endParaRPr lang="en-CA"/>
          </a:p>
        </p:txBody>
      </p:sp>
    </p:spTree>
    <p:extLst>
      <p:ext uri="{BB962C8B-B14F-4D97-AF65-F5344CB8AC3E}">
        <p14:creationId xmlns:p14="http://schemas.microsoft.com/office/powerpoint/2010/main" val="1620250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Acknowledgement of the territories and the history of the peoples on whose traditional lands our offices are located – the </a:t>
            </a:r>
            <a:r>
              <a:rPr lang="en-US" dirty="0" err="1"/>
              <a:t>Lekwungen</a:t>
            </a:r>
            <a:r>
              <a:rPr lang="en-US" dirty="0"/>
              <a:t> speaking peoples in Victoria (Esquimalt and </a:t>
            </a:r>
            <a:r>
              <a:rPr lang="en-US" dirty="0" err="1"/>
              <a:t>Songhees</a:t>
            </a:r>
            <a:r>
              <a:rPr lang="en-US" dirty="0"/>
              <a:t> Nations), the </a:t>
            </a:r>
            <a:r>
              <a:rPr lang="en-US" dirty="0" err="1"/>
              <a:t>Tsleil</a:t>
            </a:r>
            <a:r>
              <a:rPr lang="en-US" dirty="0"/>
              <a:t> </a:t>
            </a:r>
            <a:r>
              <a:rPr lang="en-US" dirty="0" err="1"/>
              <a:t>Waututh</a:t>
            </a:r>
            <a:r>
              <a:rPr lang="en-US" dirty="0"/>
              <a:t>, </a:t>
            </a:r>
            <a:r>
              <a:rPr lang="en-US" dirty="0" err="1"/>
              <a:t>Qayqayt</a:t>
            </a:r>
            <a:r>
              <a:rPr lang="en-US" dirty="0"/>
              <a:t>, </a:t>
            </a:r>
            <a:r>
              <a:rPr lang="en-US" dirty="0" err="1"/>
              <a:t>Sto:lo</a:t>
            </a:r>
            <a:r>
              <a:rPr lang="en-US" dirty="0"/>
              <a:t>, </a:t>
            </a:r>
            <a:r>
              <a:rPr lang="en-US" dirty="0" err="1"/>
              <a:t>Musqueam</a:t>
            </a:r>
            <a:r>
              <a:rPr lang="en-US" dirty="0"/>
              <a:t> peoples  in Burnaby, and the </a:t>
            </a:r>
            <a:r>
              <a:rPr lang="en-US" dirty="0" err="1"/>
              <a:t>Lheidl</a:t>
            </a:r>
            <a:r>
              <a:rPr lang="en-US" dirty="0"/>
              <a:t> </a:t>
            </a:r>
            <a:r>
              <a:rPr lang="en-US" dirty="0" err="1"/>
              <a:t>T’enneh</a:t>
            </a:r>
            <a:r>
              <a:rPr lang="en-US" dirty="0"/>
              <a:t> and </a:t>
            </a:r>
            <a:r>
              <a:rPr lang="en-US" dirty="0" err="1"/>
              <a:t>Dakel</a:t>
            </a:r>
            <a:r>
              <a:rPr lang="en-US" dirty="0"/>
              <a:t> in Prince George</a:t>
            </a:r>
          </a:p>
        </p:txBody>
      </p:sp>
      <p:sp>
        <p:nvSpPr>
          <p:cNvPr id="4" name="Slide Number Placeholder 3"/>
          <p:cNvSpPr>
            <a:spLocks noGrp="1"/>
          </p:cNvSpPr>
          <p:nvPr>
            <p:ph type="sldNum" sz="quarter" idx="5"/>
          </p:nvPr>
        </p:nvSpPr>
        <p:spPr/>
        <p:txBody>
          <a:bodyPr/>
          <a:lstStyle/>
          <a:p>
            <a:fld id="{B87BE333-1BF6-2F41-A174-2121B939318F}" type="slidenum">
              <a:rPr lang="en-US" smtClean="0"/>
              <a:t>2</a:t>
            </a:fld>
            <a:endParaRPr lang="en-US"/>
          </a:p>
        </p:txBody>
      </p:sp>
    </p:spTree>
    <p:extLst>
      <p:ext uri="{BB962C8B-B14F-4D97-AF65-F5344CB8AC3E}">
        <p14:creationId xmlns:p14="http://schemas.microsoft.com/office/powerpoint/2010/main" val="3890575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Community guidance:</a:t>
            </a:r>
          </a:p>
          <a:p>
            <a:pPr marL="214313" indent="-214313">
              <a:buFont typeface="Arial" panose="020B0604020202020204" pitchFamily="34" charset="0"/>
              <a:buChar char="•"/>
            </a:pPr>
            <a:r>
              <a:rPr lang="en-US" sz="1200" dirty="0"/>
              <a:t>Prevention and early intervention services (e.g. support for families, early interventions for mental health and substance use concerns, wraparound supports) </a:t>
            </a:r>
          </a:p>
          <a:p>
            <a:pPr marL="214313" indent="-214313">
              <a:buFont typeface="Arial" panose="020B0604020202020204" pitchFamily="34" charset="0"/>
              <a:buChar char="•"/>
            </a:pPr>
            <a:r>
              <a:rPr lang="en-US" sz="1200" dirty="0"/>
              <a:t>Accessible, equitable, timely  and relevant services for CYSN and their families</a:t>
            </a:r>
          </a:p>
          <a:p>
            <a:pPr marL="214313" indent="-214313">
              <a:buFont typeface="Arial" panose="020B0604020202020204" pitchFamily="34" charset="0"/>
              <a:buChar char="•"/>
            </a:pPr>
            <a:r>
              <a:rPr lang="en-US" sz="1200" dirty="0"/>
              <a:t>Planning and supports for transitions to adulthood</a:t>
            </a:r>
          </a:p>
          <a:p>
            <a:pPr marL="214313" indent="-214313">
              <a:buFont typeface="Arial" panose="020B0604020202020204" pitchFamily="34" charset="0"/>
              <a:buChar char="•"/>
            </a:pPr>
            <a:r>
              <a:rPr lang="en-US" sz="1200" dirty="0"/>
              <a:t>Listen to and </a:t>
            </a:r>
            <a:r>
              <a:rPr lang="en-US" sz="1200" dirty="0" err="1"/>
              <a:t>honour</a:t>
            </a:r>
            <a:r>
              <a:rPr lang="en-US" sz="1200" dirty="0"/>
              <a:t> youth voice </a:t>
            </a:r>
          </a:p>
          <a:p>
            <a:pPr marL="214313" indent="-214313">
              <a:buFont typeface="Arial" panose="020B0604020202020204" pitchFamily="34" charset="0"/>
              <a:buChar char="•"/>
            </a:pPr>
            <a:r>
              <a:rPr lang="en-US" sz="1200" dirty="0"/>
              <a:t>Cultural connection and safety</a:t>
            </a:r>
          </a:p>
          <a:p>
            <a:pPr marL="214313" indent="-214313">
              <a:buFont typeface="Arial" panose="020B0604020202020204" pitchFamily="34" charset="0"/>
              <a:buChar char="•"/>
            </a:pPr>
            <a:r>
              <a:rPr lang="en-US" sz="1200" dirty="0"/>
              <a:t>Support for First Nation and Metis resumption of jurisdiction</a:t>
            </a:r>
          </a:p>
          <a:p>
            <a:pPr marL="214313" indent="-214313">
              <a:buFont typeface="Arial" panose="020B0604020202020204" pitchFamily="34" charset="0"/>
              <a:buChar char="•"/>
            </a:pPr>
            <a:r>
              <a:rPr lang="en-US" sz="1200" dirty="0"/>
              <a:t>Illuminate and address the underlying systemic and structural issues that harm children and families</a:t>
            </a:r>
          </a:p>
          <a:p>
            <a:endParaRPr lang="en-US" dirty="0"/>
          </a:p>
        </p:txBody>
      </p:sp>
      <p:sp>
        <p:nvSpPr>
          <p:cNvPr id="4" name="Slide Number Placeholder 3"/>
          <p:cNvSpPr>
            <a:spLocks noGrp="1"/>
          </p:cNvSpPr>
          <p:nvPr>
            <p:ph type="sldNum" sz="quarter" idx="5"/>
          </p:nvPr>
        </p:nvSpPr>
        <p:spPr/>
        <p:txBody>
          <a:bodyPr/>
          <a:lstStyle/>
          <a:p>
            <a:fld id="{8840927F-2414-4ED3-8228-A020A530BF03}" type="slidenum">
              <a:rPr lang="en-CA" smtClean="0"/>
              <a:t>15</a:t>
            </a:fld>
            <a:endParaRPr lang="en-CA"/>
          </a:p>
        </p:txBody>
      </p:sp>
    </p:spTree>
    <p:extLst>
      <p:ext uri="{BB962C8B-B14F-4D97-AF65-F5344CB8AC3E}">
        <p14:creationId xmlns:p14="http://schemas.microsoft.com/office/powerpoint/2010/main" val="428212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320476B-0145-415E-A859-4C6D0B2E22A7}" type="slidenum">
              <a:rPr lang="en-CA" smtClean="0"/>
              <a:t>16</a:t>
            </a:fld>
            <a:endParaRPr lang="en-CA"/>
          </a:p>
        </p:txBody>
      </p:sp>
    </p:spTree>
    <p:extLst>
      <p:ext uri="{BB962C8B-B14F-4D97-AF65-F5344CB8AC3E}">
        <p14:creationId xmlns:p14="http://schemas.microsoft.com/office/powerpoint/2010/main" val="4224858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320476B-0145-415E-A859-4C6D0B2E22A7}" type="slidenum">
              <a:rPr lang="en-CA" smtClean="0"/>
              <a:t>17</a:t>
            </a:fld>
            <a:endParaRPr lang="en-CA"/>
          </a:p>
        </p:txBody>
      </p:sp>
    </p:spTree>
    <p:extLst>
      <p:ext uri="{BB962C8B-B14F-4D97-AF65-F5344CB8AC3E}">
        <p14:creationId xmlns:p14="http://schemas.microsoft.com/office/powerpoint/2010/main" val="317083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320476B-0145-415E-A859-4C6D0B2E22A7}" type="slidenum">
              <a:rPr lang="en-CA" smtClean="0"/>
              <a:t>18</a:t>
            </a:fld>
            <a:endParaRPr lang="en-CA"/>
          </a:p>
        </p:txBody>
      </p:sp>
    </p:spTree>
    <p:extLst>
      <p:ext uri="{BB962C8B-B14F-4D97-AF65-F5344CB8AC3E}">
        <p14:creationId xmlns:p14="http://schemas.microsoft.com/office/powerpoint/2010/main" val="3647077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320476B-0145-415E-A859-4C6D0B2E22A7}" type="slidenum">
              <a:rPr lang="en-CA" smtClean="0"/>
              <a:t>19</a:t>
            </a:fld>
            <a:endParaRPr lang="en-CA"/>
          </a:p>
        </p:txBody>
      </p:sp>
    </p:spTree>
    <p:extLst>
      <p:ext uri="{BB962C8B-B14F-4D97-AF65-F5344CB8AC3E}">
        <p14:creationId xmlns:p14="http://schemas.microsoft.com/office/powerpoint/2010/main" val="3197046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320476B-0145-415E-A859-4C6D0B2E22A7}" type="slidenum">
              <a:rPr lang="en-CA" smtClean="0"/>
              <a:t>20</a:t>
            </a:fld>
            <a:endParaRPr lang="en-CA"/>
          </a:p>
        </p:txBody>
      </p:sp>
    </p:spTree>
    <p:extLst>
      <p:ext uri="{BB962C8B-B14F-4D97-AF65-F5344CB8AC3E}">
        <p14:creationId xmlns:p14="http://schemas.microsoft.com/office/powerpoint/2010/main" val="1796817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i="1" kern="1200" dirty="0">
                <a:solidFill>
                  <a:schemeClr val="tx1"/>
                </a:solidFill>
                <a:effectLst/>
                <a:latin typeface="+mn-lt"/>
                <a:ea typeface="+mn-ea"/>
                <a:cs typeface="+mn-cs"/>
              </a:rPr>
              <a:t>The action plan process, as currently suggested has the potential to become more of an administrative task than a productive planning and reporting tool</a:t>
            </a:r>
            <a:endParaRPr lang="en-CA" sz="1200" kern="1200" dirty="0">
              <a:solidFill>
                <a:schemeClr val="tx1"/>
              </a:solidFill>
              <a:effectLst/>
              <a:latin typeface="+mn-lt"/>
              <a:ea typeface="+mn-ea"/>
              <a:cs typeface="+mn-cs"/>
            </a:endParaRPr>
          </a:p>
          <a:p>
            <a:pPr lvl="0"/>
            <a:endParaRPr lang="en-CA" sz="1200" i="1" kern="1200" dirty="0">
              <a:solidFill>
                <a:schemeClr val="tx1"/>
              </a:solidFill>
              <a:effectLst/>
              <a:latin typeface="+mn-lt"/>
              <a:ea typeface="+mn-ea"/>
              <a:cs typeface="+mn-cs"/>
            </a:endParaRPr>
          </a:p>
          <a:p>
            <a:pPr lvl="0"/>
            <a:r>
              <a:rPr lang="en-CA" sz="1200" i="1" kern="1200" dirty="0">
                <a:solidFill>
                  <a:schemeClr val="tx1"/>
                </a:solidFill>
                <a:effectLst/>
                <a:latin typeface="+mn-lt"/>
                <a:ea typeface="+mn-ea"/>
                <a:cs typeface="+mn-cs"/>
              </a:rPr>
              <a:t>Our recommendations often speak to the creation of frameworks and plans rather than the change we really want to see in community – we need to find a better balance between intermediate actions and the outcomes we aspire to</a:t>
            </a:r>
            <a:endParaRPr lang="en-CA" sz="1200" i="0" kern="1200" dirty="0">
              <a:solidFill>
                <a:schemeClr val="tx1"/>
              </a:solidFill>
              <a:effectLst/>
              <a:latin typeface="+mn-lt"/>
              <a:ea typeface="+mn-ea"/>
              <a:cs typeface="+mn-cs"/>
            </a:endParaRPr>
          </a:p>
          <a:p>
            <a:pPr lvl="0"/>
            <a:endParaRPr lang="en-CA" sz="1200" i="0" kern="1200" dirty="0">
              <a:solidFill>
                <a:schemeClr val="tx1"/>
              </a:solidFill>
              <a:effectLst/>
              <a:latin typeface="+mn-lt"/>
              <a:ea typeface="+mn-ea"/>
              <a:cs typeface="+mn-cs"/>
            </a:endParaRPr>
          </a:p>
          <a:p>
            <a:pPr lvl="0"/>
            <a:r>
              <a:rPr lang="en-CA" sz="1200" i="1" kern="1200" dirty="0">
                <a:solidFill>
                  <a:schemeClr val="tx1"/>
                </a:solidFill>
                <a:effectLst/>
                <a:latin typeface="+mn-lt"/>
                <a:ea typeface="+mn-ea"/>
                <a:cs typeface="+mn-cs"/>
              </a:rPr>
              <a:t>We are not always clear about whether our recommendations have led to any impact – we have had multiple reports often on the same issue with no obvious changes in policy or practice</a:t>
            </a:r>
          </a:p>
          <a:p>
            <a:pPr lvl="0"/>
            <a:endParaRPr lang="en-CA" sz="1200" i="1" kern="1200" dirty="0">
              <a:solidFill>
                <a:schemeClr val="tx1"/>
              </a:solidFill>
              <a:effectLst/>
              <a:latin typeface="+mn-lt"/>
              <a:ea typeface="+mn-ea"/>
              <a:cs typeface="+mn-cs"/>
            </a:endParaRPr>
          </a:p>
          <a:p>
            <a:pPr lvl="0"/>
            <a:r>
              <a:rPr lang="en-CA" sz="1200" i="1" kern="1200" dirty="0">
                <a:solidFill>
                  <a:schemeClr val="tx1"/>
                </a:solidFill>
                <a:effectLst/>
                <a:latin typeface="+mn-lt"/>
                <a:ea typeface="+mn-ea"/>
                <a:cs typeface="+mn-cs"/>
              </a:rPr>
              <a:t>Without careful connection between RCY and the ministries about the intention behind a recommendation and the potential implications of actions Ministries might take in response to recommendations, there is the potential for unintended consequences to cause further harm to children and youth;</a:t>
            </a:r>
          </a:p>
          <a:p>
            <a:pPr lvl="0"/>
            <a:endParaRPr lang="en-CA" sz="1200" i="1" kern="1200" dirty="0">
              <a:solidFill>
                <a:schemeClr val="tx1"/>
              </a:solidFill>
              <a:effectLst/>
              <a:latin typeface="+mn-lt"/>
              <a:ea typeface="+mn-ea"/>
              <a:cs typeface="+mn-cs"/>
            </a:endParaRPr>
          </a:p>
          <a:p>
            <a:pPr lvl="0"/>
            <a:r>
              <a:rPr lang="en-CA" sz="1200" i="1" kern="1200" dirty="0">
                <a:solidFill>
                  <a:schemeClr val="tx1"/>
                </a:solidFill>
                <a:effectLst/>
                <a:latin typeface="+mn-lt"/>
                <a:ea typeface="+mn-ea"/>
                <a:cs typeface="+mn-cs"/>
              </a:rPr>
              <a:t>With recommendations that have a 3-year action plan connected, context can change over time, and also lessons learned from early implementation might require adjustments in actions plans.</a:t>
            </a:r>
          </a:p>
          <a:p>
            <a:pPr lvl="0"/>
            <a:endParaRPr lang="en-CA" sz="1200" i="1" kern="1200" dirty="0">
              <a:solidFill>
                <a:schemeClr val="tx1"/>
              </a:solidFill>
              <a:effectLst/>
              <a:latin typeface="+mn-lt"/>
              <a:ea typeface="+mn-ea"/>
              <a:cs typeface="+mn-cs"/>
            </a:endParaRPr>
          </a:p>
          <a:p>
            <a:pPr lvl="0"/>
            <a:r>
              <a:rPr lang="en-CA" sz="1200" i="1" kern="1200" dirty="0">
                <a:solidFill>
                  <a:schemeClr val="tx1"/>
                </a:solidFill>
                <a:effectLst/>
                <a:latin typeface="+mn-lt"/>
                <a:ea typeface="+mn-ea"/>
                <a:cs typeface="+mn-cs"/>
              </a:rPr>
              <a:t>Potential for unintended consequences if we are not in communication about the rec’s and changing contexts - Need to build in the potential for honest conversations where things might go off the rails – we can acknowledge that our actions may have led to this as well – silence is a problem</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5320476B-0145-415E-A859-4C6D0B2E22A7}" type="slidenum">
              <a:rPr lang="en-CA" smtClean="0"/>
              <a:t>24</a:t>
            </a:fld>
            <a:endParaRPr lang="en-CA"/>
          </a:p>
        </p:txBody>
      </p:sp>
    </p:spTree>
    <p:extLst>
      <p:ext uri="{BB962C8B-B14F-4D97-AF65-F5344CB8AC3E}">
        <p14:creationId xmlns:p14="http://schemas.microsoft.com/office/powerpoint/2010/main" val="528332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320476B-0145-415E-A859-4C6D0B2E22A7}" type="slidenum">
              <a:rPr lang="en-CA" smtClean="0"/>
              <a:t>29</a:t>
            </a:fld>
            <a:endParaRPr lang="en-CA"/>
          </a:p>
        </p:txBody>
      </p:sp>
    </p:spTree>
    <p:extLst>
      <p:ext uri="{BB962C8B-B14F-4D97-AF65-F5344CB8AC3E}">
        <p14:creationId xmlns:p14="http://schemas.microsoft.com/office/powerpoint/2010/main" val="1450127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320476B-0145-415E-A859-4C6D0B2E22A7}" type="slidenum">
              <a:rPr lang="en-CA" smtClean="0"/>
              <a:t>31</a:t>
            </a:fld>
            <a:endParaRPr lang="en-CA"/>
          </a:p>
        </p:txBody>
      </p:sp>
    </p:spTree>
    <p:extLst>
      <p:ext uri="{BB962C8B-B14F-4D97-AF65-F5344CB8AC3E}">
        <p14:creationId xmlns:p14="http://schemas.microsoft.com/office/powerpoint/2010/main" val="2797417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To review the overall approach to recommendations formation and progress monitoring, toward improved efficiency and effectiveness for both the RCY and Ministries.  The ultimate goal is to ensure that the process focuses our collective attention on impacts.</a:t>
            </a:r>
          </a:p>
          <a:p>
            <a:endParaRPr lang="en-CA" sz="1200"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Notes:</a:t>
            </a:r>
            <a:endParaRPr lang="en-CA" sz="1200"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We truly want to know if we are making progress – and others are too</a:t>
            </a:r>
            <a:endParaRPr lang="en-CA" sz="1200"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We want to keep our collective energy on making a difference rather than “busy work</a:t>
            </a:r>
            <a:endParaRPr lang="en-CA" sz="1200"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Measuring outcomes more effectively is something we are all being called to do – we would like to learn from some of your thinking and work</a:t>
            </a:r>
            <a:endParaRPr lang="en-CA" sz="1200"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Our intention:</a:t>
            </a:r>
            <a:endParaRPr lang="en-CA" sz="1200"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We want to reduce ambiguity and ensure that the intentions of our rec’s are clear</a:t>
            </a:r>
            <a:endParaRPr lang="en-CA" sz="1200"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Once we are clear on our intention, we believe ministries have the best sense of the actions that will get us where we need to get to</a:t>
            </a:r>
            <a:endParaRPr lang="en-CA" sz="1200"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Our intention is to make a meaningful difference in the lives of children and youth</a:t>
            </a:r>
            <a:endParaRPr lang="en-CA" sz="1200"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We would like to ensure that our recommendations formed in a way that takes existing work taking place in ministries into account</a:t>
            </a:r>
            <a:endParaRPr lang="en-CA" sz="1200"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And we have a responsibility to track a and measure progress – this is our accountability</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5320476B-0145-415E-A859-4C6D0B2E22A7}" type="slidenum">
              <a:rPr lang="en-CA" smtClean="0"/>
              <a:t>3</a:t>
            </a:fld>
            <a:endParaRPr lang="en-CA"/>
          </a:p>
        </p:txBody>
      </p:sp>
    </p:spTree>
    <p:extLst>
      <p:ext uri="{BB962C8B-B14F-4D97-AF65-F5344CB8AC3E}">
        <p14:creationId xmlns:p14="http://schemas.microsoft.com/office/powerpoint/2010/main" val="4051449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20476B-0145-415E-A859-4C6D0B2E22A7}" type="slidenum">
              <a:rPr lang="en-CA" smtClean="0"/>
              <a:t>4</a:t>
            </a:fld>
            <a:endParaRPr lang="en-CA"/>
          </a:p>
        </p:txBody>
      </p:sp>
    </p:spTree>
    <p:extLst>
      <p:ext uri="{BB962C8B-B14F-4D97-AF65-F5344CB8AC3E}">
        <p14:creationId xmlns:p14="http://schemas.microsoft.com/office/powerpoint/2010/main" val="1342534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320476B-0145-415E-A859-4C6D0B2E22A7}" type="slidenum">
              <a:rPr lang="en-CA" smtClean="0"/>
              <a:t>5</a:t>
            </a:fld>
            <a:endParaRPr lang="en-CA"/>
          </a:p>
        </p:txBody>
      </p:sp>
    </p:spTree>
    <p:extLst>
      <p:ext uri="{BB962C8B-B14F-4D97-AF65-F5344CB8AC3E}">
        <p14:creationId xmlns:p14="http://schemas.microsoft.com/office/powerpoint/2010/main" val="1483892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320476B-0145-415E-A859-4C6D0B2E22A7}" type="slidenum">
              <a:rPr lang="en-CA" smtClean="0"/>
              <a:t>6</a:t>
            </a:fld>
            <a:endParaRPr lang="en-CA"/>
          </a:p>
        </p:txBody>
      </p:sp>
    </p:spTree>
    <p:extLst>
      <p:ext uri="{BB962C8B-B14F-4D97-AF65-F5344CB8AC3E}">
        <p14:creationId xmlns:p14="http://schemas.microsoft.com/office/powerpoint/2010/main" val="1362144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320476B-0145-415E-A859-4C6D0B2E22A7}" type="slidenum">
              <a:rPr lang="en-CA" smtClean="0"/>
              <a:t>7</a:t>
            </a:fld>
            <a:endParaRPr lang="en-CA"/>
          </a:p>
        </p:txBody>
      </p:sp>
    </p:spTree>
    <p:extLst>
      <p:ext uri="{BB962C8B-B14F-4D97-AF65-F5344CB8AC3E}">
        <p14:creationId xmlns:p14="http://schemas.microsoft.com/office/powerpoint/2010/main" val="2949090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320476B-0145-415E-A859-4C6D0B2E22A7}" type="slidenum">
              <a:rPr lang="en-CA" smtClean="0"/>
              <a:t>8</a:t>
            </a:fld>
            <a:endParaRPr lang="en-CA"/>
          </a:p>
        </p:txBody>
      </p:sp>
    </p:spTree>
    <p:extLst>
      <p:ext uri="{BB962C8B-B14F-4D97-AF65-F5344CB8AC3E}">
        <p14:creationId xmlns:p14="http://schemas.microsoft.com/office/powerpoint/2010/main" val="3788073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But under our monitoring mandate we can address any issue that is pertinent to the well being of children and youth- education, family law, racism, cyberbullying </a:t>
            </a:r>
          </a:p>
        </p:txBody>
      </p:sp>
      <p:sp>
        <p:nvSpPr>
          <p:cNvPr id="4" name="Slide Number Placeholder 3"/>
          <p:cNvSpPr>
            <a:spLocks noGrp="1"/>
          </p:cNvSpPr>
          <p:nvPr>
            <p:ph type="sldNum" sz="quarter" idx="10"/>
          </p:nvPr>
        </p:nvSpPr>
        <p:spPr/>
        <p:txBody>
          <a:bodyPr/>
          <a:lstStyle/>
          <a:p>
            <a:fld id="{5320476B-0145-415E-A859-4C6D0B2E22A7}" type="slidenum">
              <a:rPr lang="en-CA" smtClean="0"/>
              <a:t>9</a:t>
            </a:fld>
            <a:endParaRPr lang="en-CA"/>
          </a:p>
        </p:txBody>
      </p:sp>
    </p:spTree>
    <p:extLst>
      <p:ext uri="{BB962C8B-B14F-4D97-AF65-F5344CB8AC3E}">
        <p14:creationId xmlns:p14="http://schemas.microsoft.com/office/powerpoint/2010/main" val="2790045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a:t>
            </a:r>
          </a:p>
        </p:txBody>
      </p:sp>
      <p:sp>
        <p:nvSpPr>
          <p:cNvPr id="4" name="Slide Number Placeholder 3"/>
          <p:cNvSpPr>
            <a:spLocks noGrp="1"/>
          </p:cNvSpPr>
          <p:nvPr>
            <p:ph type="sldNum" sz="quarter" idx="10"/>
          </p:nvPr>
        </p:nvSpPr>
        <p:spPr/>
        <p:txBody>
          <a:bodyPr/>
          <a:lstStyle/>
          <a:p>
            <a:fld id="{92875BE4-E7CF-44F8-A7E0-B9DB3011F53C}" type="slidenum">
              <a:rPr lang="en-CA" smtClean="0"/>
              <a:pPr/>
              <a:t>14</a:t>
            </a:fld>
            <a:endParaRPr lang="en-CA" dirty="0"/>
          </a:p>
        </p:txBody>
      </p:sp>
    </p:spTree>
    <p:extLst>
      <p:ext uri="{BB962C8B-B14F-4D97-AF65-F5344CB8AC3E}">
        <p14:creationId xmlns:p14="http://schemas.microsoft.com/office/powerpoint/2010/main" val="2366843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FFEE2ABD-BBFE-4A72-AE27-ACFB4B4E4D9D}" type="datetimeFigureOut">
              <a:rPr lang="en-CA" smtClean="0"/>
              <a:t>2021-05-28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A76F89B-80C1-452F-88C3-17F14D39D768}" type="slidenum">
              <a:rPr lang="en-CA" smtClean="0"/>
              <a:t>‹#›</a:t>
            </a:fld>
            <a:endParaRPr lang="en-CA"/>
          </a:p>
        </p:txBody>
      </p:sp>
    </p:spTree>
    <p:extLst>
      <p:ext uri="{BB962C8B-B14F-4D97-AF65-F5344CB8AC3E}">
        <p14:creationId xmlns:p14="http://schemas.microsoft.com/office/powerpoint/2010/main" val="1720880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FFEE2ABD-BBFE-4A72-AE27-ACFB4B4E4D9D}" type="datetimeFigureOut">
              <a:rPr lang="en-CA" smtClean="0"/>
              <a:t>2021-05-28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A76F89B-80C1-452F-88C3-17F14D39D768}" type="slidenum">
              <a:rPr lang="en-CA" smtClean="0"/>
              <a:t>‹#›</a:t>
            </a:fld>
            <a:endParaRPr lang="en-CA"/>
          </a:p>
        </p:txBody>
      </p:sp>
    </p:spTree>
    <p:extLst>
      <p:ext uri="{BB962C8B-B14F-4D97-AF65-F5344CB8AC3E}">
        <p14:creationId xmlns:p14="http://schemas.microsoft.com/office/powerpoint/2010/main" val="3853731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FFEE2ABD-BBFE-4A72-AE27-ACFB4B4E4D9D}" type="datetimeFigureOut">
              <a:rPr lang="en-CA" smtClean="0"/>
              <a:t>2021-05-28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A76F89B-80C1-452F-88C3-17F14D39D768}" type="slidenum">
              <a:rPr lang="en-CA" smtClean="0"/>
              <a:t>‹#›</a:t>
            </a:fld>
            <a:endParaRPr lang="en-CA"/>
          </a:p>
        </p:txBody>
      </p:sp>
    </p:spTree>
    <p:extLst>
      <p:ext uri="{BB962C8B-B14F-4D97-AF65-F5344CB8AC3E}">
        <p14:creationId xmlns:p14="http://schemas.microsoft.com/office/powerpoint/2010/main" val="1441640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10"/>
          </p:nvPr>
        </p:nvSpPr>
        <p:spPr/>
        <p:txBody>
          <a:bodyPr/>
          <a:lstStyle/>
          <a:p>
            <a:fld id="{FFEE2ABD-BBFE-4A72-AE27-ACFB4B4E4D9D}" type="datetimeFigureOut">
              <a:rPr lang="en-CA" smtClean="0"/>
              <a:t>2021-05-28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A76F89B-80C1-452F-88C3-17F14D39D768}" type="slidenum">
              <a:rPr lang="en-CA" smtClean="0"/>
              <a:t>‹#›</a:t>
            </a:fld>
            <a:endParaRPr lang="en-CA"/>
          </a:p>
        </p:txBody>
      </p:sp>
      <p:pic>
        <p:nvPicPr>
          <p:cNvPr id="8" name="Picture 7" descr="A picture containing text&#10;&#10;Description automatically generated">
            <a:extLst>
              <a:ext uri="{FF2B5EF4-FFF2-40B4-BE49-F238E27FC236}">
                <a16:creationId xmlns:a16="http://schemas.microsoft.com/office/drawing/2014/main" id="{81DA0943-B1B2-40C0-BE84-FCC156F8E92B}"/>
              </a:ext>
            </a:extLst>
          </p:cNvPr>
          <p:cNvPicPr>
            <a:picLocks noChangeAspect="1"/>
          </p:cNvPicPr>
          <p:nvPr userDrawn="1"/>
        </p:nvPicPr>
        <p:blipFill>
          <a:blip r:embed="rId2" cstate="print">
            <a:alphaModFix amt="46000"/>
            <a:extLst>
              <a:ext uri="{28A0092B-C50C-407E-A947-70E740481C1C}">
                <a14:useLocalDpi xmlns:a14="http://schemas.microsoft.com/office/drawing/2010/main" val="0"/>
              </a:ext>
            </a:extLst>
          </a:blip>
          <a:stretch>
            <a:fillRect/>
          </a:stretch>
        </p:blipFill>
        <p:spPr>
          <a:xfrm>
            <a:off x="-227244" y="-146148"/>
            <a:ext cx="3502488" cy="6867623"/>
          </a:xfrm>
          <a:prstGeom prst="rect">
            <a:avLst/>
          </a:prstGeom>
        </p:spPr>
      </p:pic>
      <p:pic>
        <p:nvPicPr>
          <p:cNvPr id="10" name="Picture 9" descr="Logo&#10;&#10;Description automatically generated">
            <a:extLst>
              <a:ext uri="{FF2B5EF4-FFF2-40B4-BE49-F238E27FC236}">
                <a16:creationId xmlns:a16="http://schemas.microsoft.com/office/drawing/2014/main" id="{F13D32F3-BEB3-4E20-9CA9-5273D9A7A7C5}"/>
              </a:ext>
            </a:extLst>
          </p:cNvPr>
          <p:cNvPicPr>
            <a:picLocks noChangeAspect="1"/>
          </p:cNvPicPr>
          <p:nvPr userDrawn="1"/>
        </p:nvPicPr>
        <p:blipFill>
          <a:blip r:embed="rId3" cstate="print">
            <a:alphaModFix amt="46000"/>
            <a:extLst>
              <a:ext uri="{28A0092B-C50C-407E-A947-70E740481C1C}">
                <a14:useLocalDpi xmlns:a14="http://schemas.microsoft.com/office/drawing/2010/main" val="0"/>
              </a:ext>
            </a:extLst>
          </a:blip>
          <a:stretch>
            <a:fillRect/>
          </a:stretch>
        </p:blipFill>
        <p:spPr>
          <a:xfrm>
            <a:off x="5796136" y="-99392"/>
            <a:ext cx="3497580" cy="6858000"/>
          </a:xfrm>
          <a:prstGeom prst="rect">
            <a:avLst/>
          </a:prstGeom>
        </p:spPr>
      </p:pic>
    </p:spTree>
    <p:extLst>
      <p:ext uri="{BB962C8B-B14F-4D97-AF65-F5344CB8AC3E}">
        <p14:creationId xmlns:p14="http://schemas.microsoft.com/office/powerpoint/2010/main" val="1165085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FEE2ABD-BBFE-4A72-AE27-ACFB4B4E4D9D}" type="datetimeFigureOut">
              <a:rPr lang="en-CA" smtClean="0"/>
              <a:t>2021-05-28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A76F89B-80C1-452F-88C3-17F14D39D768}" type="slidenum">
              <a:rPr lang="en-CA" smtClean="0"/>
              <a:t>‹#›</a:t>
            </a:fld>
            <a:endParaRPr lang="en-CA"/>
          </a:p>
        </p:txBody>
      </p:sp>
    </p:spTree>
    <p:extLst>
      <p:ext uri="{BB962C8B-B14F-4D97-AF65-F5344CB8AC3E}">
        <p14:creationId xmlns:p14="http://schemas.microsoft.com/office/powerpoint/2010/main" val="1321915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FFEE2ABD-BBFE-4A72-AE27-ACFB4B4E4D9D}" type="datetimeFigureOut">
              <a:rPr lang="en-CA" smtClean="0"/>
              <a:t>2021-05-28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A76F89B-80C1-452F-88C3-17F14D39D768}" type="slidenum">
              <a:rPr lang="en-CA" smtClean="0"/>
              <a:t>‹#›</a:t>
            </a:fld>
            <a:endParaRPr lang="en-CA"/>
          </a:p>
        </p:txBody>
      </p:sp>
    </p:spTree>
    <p:extLst>
      <p:ext uri="{BB962C8B-B14F-4D97-AF65-F5344CB8AC3E}">
        <p14:creationId xmlns:p14="http://schemas.microsoft.com/office/powerpoint/2010/main" val="2307248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FFEE2ABD-BBFE-4A72-AE27-ACFB4B4E4D9D}" type="datetimeFigureOut">
              <a:rPr lang="en-CA" smtClean="0"/>
              <a:t>2021-05-28</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0A76F89B-80C1-452F-88C3-17F14D39D768}" type="slidenum">
              <a:rPr lang="en-CA" smtClean="0"/>
              <a:t>‹#›</a:t>
            </a:fld>
            <a:endParaRPr lang="en-CA"/>
          </a:p>
        </p:txBody>
      </p:sp>
    </p:spTree>
    <p:extLst>
      <p:ext uri="{BB962C8B-B14F-4D97-AF65-F5344CB8AC3E}">
        <p14:creationId xmlns:p14="http://schemas.microsoft.com/office/powerpoint/2010/main" val="4224683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FFEE2ABD-BBFE-4A72-AE27-ACFB4B4E4D9D}" type="datetimeFigureOut">
              <a:rPr lang="en-CA" smtClean="0"/>
              <a:t>2021-05-28</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0A76F89B-80C1-452F-88C3-17F14D39D768}" type="slidenum">
              <a:rPr lang="en-CA" smtClean="0"/>
              <a:t>‹#›</a:t>
            </a:fld>
            <a:endParaRPr lang="en-CA"/>
          </a:p>
        </p:txBody>
      </p:sp>
    </p:spTree>
    <p:extLst>
      <p:ext uri="{BB962C8B-B14F-4D97-AF65-F5344CB8AC3E}">
        <p14:creationId xmlns:p14="http://schemas.microsoft.com/office/powerpoint/2010/main" val="589554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EE2ABD-BBFE-4A72-AE27-ACFB4B4E4D9D}" type="datetimeFigureOut">
              <a:rPr lang="en-CA" smtClean="0"/>
              <a:t>2021-05-28</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0A76F89B-80C1-452F-88C3-17F14D39D768}" type="slidenum">
              <a:rPr lang="en-CA" smtClean="0"/>
              <a:t>‹#›</a:t>
            </a:fld>
            <a:endParaRPr lang="en-CA"/>
          </a:p>
        </p:txBody>
      </p:sp>
    </p:spTree>
    <p:extLst>
      <p:ext uri="{BB962C8B-B14F-4D97-AF65-F5344CB8AC3E}">
        <p14:creationId xmlns:p14="http://schemas.microsoft.com/office/powerpoint/2010/main" val="1864716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EE2ABD-BBFE-4A72-AE27-ACFB4B4E4D9D}" type="datetimeFigureOut">
              <a:rPr lang="en-CA" smtClean="0"/>
              <a:t>2021-05-28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A76F89B-80C1-452F-88C3-17F14D39D768}" type="slidenum">
              <a:rPr lang="en-CA" smtClean="0"/>
              <a:t>‹#›</a:t>
            </a:fld>
            <a:endParaRPr lang="en-CA"/>
          </a:p>
        </p:txBody>
      </p:sp>
    </p:spTree>
    <p:extLst>
      <p:ext uri="{BB962C8B-B14F-4D97-AF65-F5344CB8AC3E}">
        <p14:creationId xmlns:p14="http://schemas.microsoft.com/office/powerpoint/2010/main" val="3116875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EE2ABD-BBFE-4A72-AE27-ACFB4B4E4D9D}" type="datetimeFigureOut">
              <a:rPr lang="en-CA" smtClean="0"/>
              <a:t>2021-05-28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A76F89B-80C1-452F-88C3-17F14D39D768}" type="slidenum">
              <a:rPr lang="en-CA" smtClean="0"/>
              <a:t>‹#›</a:t>
            </a:fld>
            <a:endParaRPr lang="en-CA"/>
          </a:p>
        </p:txBody>
      </p:sp>
    </p:spTree>
    <p:extLst>
      <p:ext uri="{BB962C8B-B14F-4D97-AF65-F5344CB8AC3E}">
        <p14:creationId xmlns:p14="http://schemas.microsoft.com/office/powerpoint/2010/main" val="2836259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E2ABD-BBFE-4A72-AE27-ACFB4B4E4D9D}" type="datetimeFigureOut">
              <a:rPr lang="en-CA" smtClean="0"/>
              <a:t>2021-05-28</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76F89B-80C1-452F-88C3-17F14D39D768}" type="slidenum">
              <a:rPr lang="en-CA" smtClean="0"/>
              <a:t>‹#›</a:t>
            </a:fld>
            <a:endParaRPr lang="en-CA"/>
          </a:p>
        </p:txBody>
      </p:sp>
    </p:spTree>
    <p:extLst>
      <p:ext uri="{BB962C8B-B14F-4D97-AF65-F5344CB8AC3E}">
        <p14:creationId xmlns:p14="http://schemas.microsoft.com/office/powerpoint/2010/main" val="28868636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jpe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jpeg"/><Relationship Id="rId9" Type="http://schemas.openxmlformats.org/officeDocument/2006/relationships/image" Target="../media/image31.png"/><Relationship Id="rId14"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11.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346C6F-949C-43F9-BEC4-7B4674033BE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6597352"/>
            <a:ext cx="9144000" cy="371856"/>
          </a:xfrm>
          <a:prstGeom prst="rect">
            <a:avLst/>
          </a:prstGeom>
        </p:spPr>
      </p:pic>
      <p:pic>
        <p:nvPicPr>
          <p:cNvPr id="6" name="Picture 5">
            <a:extLst>
              <a:ext uri="{FF2B5EF4-FFF2-40B4-BE49-F238E27FC236}">
                <a16:creationId xmlns:a16="http://schemas.microsoft.com/office/drawing/2014/main" id="{D3CDB637-AFA1-4A53-B33F-5CB24A18443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6231592"/>
            <a:ext cx="9144000" cy="365760"/>
          </a:xfrm>
          <a:prstGeom prst="rect">
            <a:avLst/>
          </a:prstGeom>
        </p:spPr>
      </p:pic>
      <p:pic>
        <p:nvPicPr>
          <p:cNvPr id="7" name="Picture 6">
            <a:extLst>
              <a:ext uri="{FF2B5EF4-FFF2-40B4-BE49-F238E27FC236}">
                <a16:creationId xmlns:a16="http://schemas.microsoft.com/office/drawing/2014/main" id="{F2C93200-B97D-47E0-82F0-8A4CCCA2345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5865832"/>
            <a:ext cx="9144000" cy="365760"/>
          </a:xfrm>
          <a:prstGeom prst="rect">
            <a:avLst/>
          </a:prstGeom>
        </p:spPr>
      </p:pic>
      <p:sp>
        <p:nvSpPr>
          <p:cNvPr id="9" name="TextBox 8">
            <a:extLst>
              <a:ext uri="{FF2B5EF4-FFF2-40B4-BE49-F238E27FC236}">
                <a16:creationId xmlns:a16="http://schemas.microsoft.com/office/drawing/2014/main" id="{E1FBB2FC-F0EA-4E5D-8021-C8A361C68012}"/>
              </a:ext>
              <a:ext uri="{C183D7F6-B498-43B3-948B-1728B52AA6E4}">
                <adec:decorative xmlns:adec="http://schemas.microsoft.com/office/drawing/2017/decorative" val="1"/>
              </a:ext>
            </a:extLst>
          </p:cNvPr>
          <p:cNvSpPr txBox="1"/>
          <p:nvPr/>
        </p:nvSpPr>
        <p:spPr>
          <a:xfrm>
            <a:off x="1943708" y="2946697"/>
            <a:ext cx="5256584" cy="1938992"/>
          </a:xfrm>
          <a:prstGeom prst="rect">
            <a:avLst/>
          </a:prstGeom>
          <a:noFill/>
        </p:spPr>
        <p:txBody>
          <a:bodyPr wrap="square" rtlCol="0">
            <a:spAutoFit/>
          </a:bodyPr>
          <a:lstStyle/>
          <a:p>
            <a:pPr algn="ctr"/>
            <a:r>
              <a:rPr lang="en-CA" sz="3000" dirty="0">
                <a:solidFill>
                  <a:schemeClr val="tx1">
                    <a:lumMod val="75000"/>
                    <a:lumOff val="25000"/>
                  </a:schemeClr>
                </a:solidFill>
                <a:latin typeface="Trebuchet MS" panose="020B0603020202020204" pitchFamily="34" charset="0"/>
              </a:rPr>
              <a:t>Orientation to the RCY</a:t>
            </a:r>
          </a:p>
          <a:p>
            <a:pPr algn="ctr"/>
            <a:r>
              <a:rPr lang="en-CA" sz="3000" dirty="0">
                <a:solidFill>
                  <a:schemeClr val="tx1">
                    <a:lumMod val="75000"/>
                    <a:lumOff val="25000"/>
                  </a:schemeClr>
                </a:solidFill>
                <a:latin typeface="Trebuchet MS" panose="020B0603020202020204" pitchFamily="34" charset="0"/>
              </a:rPr>
              <a:t>For Prospective Deputy Representative Applicants</a:t>
            </a:r>
          </a:p>
          <a:p>
            <a:pPr algn="ctr"/>
            <a:r>
              <a:rPr lang="en-CA" sz="3000" dirty="0">
                <a:solidFill>
                  <a:schemeClr val="tx1">
                    <a:lumMod val="75000"/>
                    <a:lumOff val="25000"/>
                  </a:schemeClr>
                </a:solidFill>
                <a:latin typeface="Trebuchet MS" panose="020B0603020202020204" pitchFamily="34" charset="0"/>
              </a:rPr>
              <a:t>May 27</a:t>
            </a:r>
            <a:r>
              <a:rPr lang="en-CA" sz="3000" baseline="30000" dirty="0">
                <a:solidFill>
                  <a:schemeClr val="tx1">
                    <a:lumMod val="75000"/>
                    <a:lumOff val="25000"/>
                  </a:schemeClr>
                </a:solidFill>
                <a:latin typeface="Trebuchet MS" panose="020B0603020202020204" pitchFamily="34" charset="0"/>
              </a:rPr>
              <a:t>th</a:t>
            </a:r>
            <a:r>
              <a:rPr lang="en-CA" sz="3000" dirty="0">
                <a:solidFill>
                  <a:schemeClr val="tx1">
                    <a:lumMod val="75000"/>
                    <a:lumOff val="25000"/>
                  </a:schemeClr>
                </a:solidFill>
                <a:latin typeface="Trebuchet MS" panose="020B0603020202020204" pitchFamily="34" charset="0"/>
              </a:rPr>
              <a:t> 2021</a:t>
            </a: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1984" y="1021498"/>
            <a:ext cx="4860032" cy="1158973"/>
          </a:xfrm>
          <a:prstGeom prst="rect">
            <a:avLst/>
          </a:prstGeom>
        </p:spPr>
      </p:pic>
    </p:spTree>
    <p:extLst>
      <p:ext uri="{BB962C8B-B14F-4D97-AF65-F5344CB8AC3E}">
        <p14:creationId xmlns:p14="http://schemas.microsoft.com/office/powerpoint/2010/main" val="1668841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98EAF-9486-1147-B778-076DAEBCFD0A}"/>
              </a:ext>
            </a:extLst>
          </p:cNvPr>
          <p:cNvSpPr>
            <a:spLocks noGrp="1"/>
          </p:cNvSpPr>
          <p:nvPr>
            <p:ph type="title"/>
          </p:nvPr>
        </p:nvSpPr>
        <p:spPr>
          <a:xfrm>
            <a:off x="3727581" y="484632"/>
            <a:ext cx="5047708" cy="1609344"/>
          </a:xfrm>
          <a:ln>
            <a:noFill/>
          </a:ln>
        </p:spPr>
        <p:txBody>
          <a:bodyPr vert="horz" lIns="91440" tIns="45720" rIns="91440" bIns="45720" rtlCol="0" anchor="ctr">
            <a:normAutofit/>
          </a:bodyPr>
          <a:lstStyle/>
          <a:p>
            <a:pPr algn="l" defTabSz="914400"/>
            <a:r>
              <a:rPr lang="en-US" sz="4200" kern="1200" dirty="0">
                <a:solidFill>
                  <a:schemeClr val="tx1">
                    <a:lumMod val="75000"/>
                    <a:lumOff val="25000"/>
                  </a:schemeClr>
                </a:solidFill>
                <a:latin typeface="Trebuchet MS" panose="020B0703020202090204" pitchFamily="34" charset="0"/>
              </a:rPr>
              <a:t>Evolving Context for the Work</a:t>
            </a:r>
          </a:p>
        </p:txBody>
      </p:sp>
      <p:pic>
        <p:nvPicPr>
          <p:cNvPr id="13" name="Content Placeholder 12" descr="A person standing in front of a window&#10;&#10;Description automatically generated">
            <a:extLst>
              <a:ext uri="{FF2B5EF4-FFF2-40B4-BE49-F238E27FC236}">
                <a16:creationId xmlns:a16="http://schemas.microsoft.com/office/drawing/2014/main" id="{48B56C26-18D4-8947-A081-015C5E42B03C}"/>
              </a:ext>
            </a:extLst>
          </p:cNvPr>
          <p:cNvPicPr>
            <a:picLocks noGrp="1" noChangeAspect="1"/>
          </p:cNvPicPr>
          <p:nvPr>
            <p:ph sz="half" idx="1"/>
          </p:nvPr>
        </p:nvPicPr>
        <p:blipFill rotWithShape="1">
          <a:blip r:embed="rId2"/>
          <a:srcRect t="198" r="2" b="5460"/>
          <a:stretch/>
        </p:blipFill>
        <p:spPr>
          <a:xfrm>
            <a:off x="20" y="10"/>
            <a:ext cx="3356342" cy="2232366"/>
          </a:xfrm>
          <a:prstGeom prst="rect">
            <a:avLst/>
          </a:prstGeom>
        </p:spPr>
      </p:pic>
      <p:pic>
        <p:nvPicPr>
          <p:cNvPr id="34" name="Picture 33" descr="A group of people walking in front of a building&#10;&#10;Description automatically generated">
            <a:extLst>
              <a:ext uri="{FF2B5EF4-FFF2-40B4-BE49-F238E27FC236}">
                <a16:creationId xmlns:a16="http://schemas.microsoft.com/office/drawing/2014/main" id="{A43A0795-7628-C242-9EDB-EE520DFF118F}"/>
              </a:ext>
            </a:extLst>
          </p:cNvPr>
          <p:cNvPicPr>
            <a:picLocks noChangeAspect="1"/>
          </p:cNvPicPr>
          <p:nvPr/>
        </p:nvPicPr>
        <p:blipFill rotWithShape="1">
          <a:blip r:embed="rId3"/>
          <a:srcRect t="11986" r="2" b="2"/>
          <a:stretch/>
        </p:blipFill>
        <p:spPr>
          <a:xfrm>
            <a:off x="20" y="2325504"/>
            <a:ext cx="3356342" cy="2215527"/>
          </a:xfrm>
          <a:prstGeom prst="rect">
            <a:avLst/>
          </a:prstGeom>
        </p:spPr>
      </p:pic>
      <p:pic>
        <p:nvPicPr>
          <p:cNvPr id="6" name="Content Placeholder 5" descr="A teddy bear sitting on a table&#10;&#10;Description automatically generated">
            <a:extLst>
              <a:ext uri="{FF2B5EF4-FFF2-40B4-BE49-F238E27FC236}">
                <a16:creationId xmlns:a16="http://schemas.microsoft.com/office/drawing/2014/main" id="{32D06130-7742-0A40-903D-B526A1B748B6}"/>
              </a:ext>
            </a:extLst>
          </p:cNvPr>
          <p:cNvPicPr>
            <a:picLocks noChangeAspect="1"/>
          </p:cNvPicPr>
          <p:nvPr/>
        </p:nvPicPr>
        <p:blipFill rotWithShape="1">
          <a:blip r:embed="rId4"/>
          <a:srcRect r="2" b="11658"/>
          <a:stretch/>
        </p:blipFill>
        <p:spPr>
          <a:xfrm>
            <a:off x="20" y="4634159"/>
            <a:ext cx="3356342" cy="2223841"/>
          </a:xfrm>
          <a:prstGeom prst="rect">
            <a:avLst/>
          </a:prstGeom>
        </p:spPr>
      </p:pic>
      <p:sp>
        <p:nvSpPr>
          <p:cNvPr id="43" name="Content Placeholder 42">
            <a:extLst>
              <a:ext uri="{FF2B5EF4-FFF2-40B4-BE49-F238E27FC236}">
                <a16:creationId xmlns:a16="http://schemas.microsoft.com/office/drawing/2014/main" id="{80D9EDD1-23DC-4A67-A63B-3350E3E740A8}"/>
              </a:ext>
            </a:extLst>
          </p:cNvPr>
          <p:cNvSpPr>
            <a:spLocks noGrp="1"/>
          </p:cNvSpPr>
          <p:nvPr>
            <p:ph sz="half" idx="2"/>
          </p:nvPr>
        </p:nvSpPr>
        <p:spPr>
          <a:xfrm>
            <a:off x="3727581" y="2121408"/>
            <a:ext cx="5047707" cy="4050792"/>
          </a:xfrm>
        </p:spPr>
        <p:txBody>
          <a:bodyPr vert="horz" lIns="91440" tIns="45720" rIns="91440" bIns="45720" rtlCol="0">
            <a:normAutofit/>
          </a:bodyPr>
          <a:lstStyle/>
          <a:p>
            <a:pPr indent="-228600" defTabSz="914400"/>
            <a:r>
              <a:rPr lang="en-US" sz="1800" dirty="0">
                <a:solidFill>
                  <a:schemeClr val="tx1">
                    <a:lumMod val="75000"/>
                    <a:lumOff val="25000"/>
                  </a:schemeClr>
                </a:solidFill>
              </a:rPr>
              <a:t>The time we are in…growing awareness and understanding of colonization and its ongoing impacts, implicit and explicit racism </a:t>
            </a:r>
          </a:p>
          <a:p>
            <a:pPr indent="-228600" defTabSz="914400"/>
            <a:r>
              <a:rPr lang="en-US" sz="1800" dirty="0">
                <a:solidFill>
                  <a:schemeClr val="tx1">
                    <a:lumMod val="75000"/>
                    <a:lumOff val="25000"/>
                  </a:schemeClr>
                </a:solidFill>
              </a:rPr>
              <a:t>An Act respecting First Nations, Inuit and Metis children, youth and families </a:t>
            </a:r>
          </a:p>
          <a:p>
            <a:pPr indent="-228600" defTabSz="914400"/>
            <a:r>
              <a:rPr lang="en-US" sz="1800" dirty="0">
                <a:solidFill>
                  <a:schemeClr val="tx1">
                    <a:lumMod val="75000"/>
                    <a:lumOff val="25000"/>
                  </a:schemeClr>
                </a:solidFill>
              </a:rPr>
              <a:t>UNDRIP and DRIPA legislation </a:t>
            </a:r>
          </a:p>
          <a:p>
            <a:pPr indent="-228600" defTabSz="914400"/>
            <a:r>
              <a:rPr lang="en-US" sz="1800" dirty="0">
                <a:solidFill>
                  <a:schemeClr val="tx1">
                    <a:lumMod val="75000"/>
                    <a:lumOff val="25000"/>
                  </a:schemeClr>
                </a:solidFill>
              </a:rPr>
              <a:t>TRC Calls to Action</a:t>
            </a:r>
          </a:p>
          <a:p>
            <a:pPr indent="-228600" defTabSz="914400"/>
            <a:r>
              <a:rPr lang="en-US" sz="1800" dirty="0">
                <a:solidFill>
                  <a:schemeClr val="tx1">
                    <a:lumMod val="75000"/>
                    <a:lumOff val="25000"/>
                  </a:schemeClr>
                </a:solidFill>
              </a:rPr>
              <a:t>MMIWG Calls for Justice</a:t>
            </a:r>
          </a:p>
          <a:p>
            <a:pPr indent="-228600" defTabSz="914400"/>
            <a:r>
              <a:rPr lang="en-US" sz="1800" dirty="0">
                <a:solidFill>
                  <a:schemeClr val="tx1">
                    <a:lumMod val="75000"/>
                    <a:lumOff val="25000"/>
                  </a:schemeClr>
                </a:solidFill>
              </a:rPr>
              <a:t>CHRT Rulings</a:t>
            </a:r>
          </a:p>
          <a:p>
            <a:pPr indent="-228600" defTabSz="914400"/>
            <a:r>
              <a:rPr lang="en-US" sz="1800" dirty="0">
                <a:solidFill>
                  <a:schemeClr val="tx1">
                    <a:lumMod val="75000"/>
                    <a:lumOff val="25000"/>
                  </a:schemeClr>
                </a:solidFill>
              </a:rPr>
              <a:t>Indigenous Resilience, Connectedness and Reunification Report</a:t>
            </a:r>
          </a:p>
          <a:p>
            <a:pPr indent="-228600" defTabSz="914400"/>
            <a:r>
              <a:rPr lang="en-US" sz="1800" dirty="0">
                <a:solidFill>
                  <a:schemeClr val="tx1">
                    <a:lumMod val="75000"/>
                    <a:lumOff val="25000"/>
                  </a:schemeClr>
                </a:solidFill>
              </a:rPr>
              <a:t>Agreements and commitments between RCY and FNLC, MNBC, DAAs, and BCAAFC</a:t>
            </a:r>
          </a:p>
          <a:p>
            <a:pPr indent="-228600" defTabSz="914400"/>
            <a:endParaRPr lang="en-US" sz="1700" dirty="0"/>
          </a:p>
        </p:txBody>
      </p:sp>
    </p:spTree>
    <p:extLst>
      <p:ext uri="{BB962C8B-B14F-4D97-AF65-F5344CB8AC3E}">
        <p14:creationId xmlns:p14="http://schemas.microsoft.com/office/powerpoint/2010/main" val="2967715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E4484-8424-46E5-B2E7-0F50725EE860}"/>
              </a:ext>
            </a:extLst>
          </p:cNvPr>
          <p:cNvSpPr>
            <a:spLocks noGrp="1"/>
          </p:cNvSpPr>
          <p:nvPr>
            <p:ph type="title"/>
          </p:nvPr>
        </p:nvSpPr>
        <p:spPr>
          <a:xfrm>
            <a:off x="360759" y="3752849"/>
            <a:ext cx="2468166" cy="2452687"/>
          </a:xfrm>
        </p:spPr>
        <p:txBody>
          <a:bodyPr anchor="ctr">
            <a:normAutofit/>
          </a:bodyPr>
          <a:lstStyle/>
          <a:p>
            <a:pPr algn="l"/>
            <a:r>
              <a:rPr lang="en-US" sz="3100" dirty="0">
                <a:solidFill>
                  <a:schemeClr val="tx1">
                    <a:lumMod val="75000"/>
                    <a:lumOff val="25000"/>
                  </a:schemeClr>
                </a:solidFill>
                <a:latin typeface="Trebuchet MS" panose="020B0703020202090204" pitchFamily="34" charset="0"/>
              </a:rPr>
              <a:t>Holding the Tensions</a:t>
            </a:r>
          </a:p>
        </p:txBody>
      </p:sp>
      <p:pic>
        <p:nvPicPr>
          <p:cNvPr id="5" name="Picture 4" descr="A hand holding a bowl of food&#10;&#10;Description automatically generated">
            <a:extLst>
              <a:ext uri="{FF2B5EF4-FFF2-40B4-BE49-F238E27FC236}">
                <a16:creationId xmlns:a16="http://schemas.microsoft.com/office/drawing/2014/main" id="{0461F173-332E-C348-AB2E-27C5BC8A5EF1}"/>
              </a:ext>
            </a:extLst>
          </p:cNvPr>
          <p:cNvPicPr>
            <a:picLocks noChangeAspect="1"/>
          </p:cNvPicPr>
          <p:nvPr/>
        </p:nvPicPr>
        <p:blipFill rotWithShape="1">
          <a:blip r:embed="rId2">
            <a:extLst>
              <a:ext uri="{28A0092B-C50C-407E-A947-70E740481C1C}">
                <a14:useLocalDpi xmlns:a14="http://schemas.microsoft.com/office/drawing/2010/main" val="0"/>
              </a:ext>
            </a:extLst>
          </a:blip>
          <a:srcRect t="28415" b="10563"/>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4" name="Content Placeholder 2">
            <a:extLst>
              <a:ext uri="{FF2B5EF4-FFF2-40B4-BE49-F238E27FC236}">
                <a16:creationId xmlns:a16="http://schemas.microsoft.com/office/drawing/2014/main" id="{1EBEF6AA-B026-4822-8226-FC7C15679D8A}"/>
              </a:ext>
            </a:extLst>
          </p:cNvPr>
          <p:cNvSpPr>
            <a:spLocks noGrp="1"/>
          </p:cNvSpPr>
          <p:nvPr>
            <p:ph idx="1"/>
          </p:nvPr>
        </p:nvSpPr>
        <p:spPr>
          <a:xfrm>
            <a:off x="2423160" y="3752850"/>
            <a:ext cx="6358886" cy="2952750"/>
          </a:xfrm>
        </p:spPr>
        <p:txBody>
          <a:bodyPr anchor="ctr">
            <a:normAutofit lnSpcReduction="10000"/>
          </a:bodyPr>
          <a:lstStyle/>
          <a:p>
            <a:r>
              <a:rPr lang="en-US" sz="1400" dirty="0">
                <a:solidFill>
                  <a:schemeClr val="tx1">
                    <a:lumMod val="75000"/>
                    <a:lumOff val="25000"/>
                  </a:schemeClr>
                </a:solidFill>
                <a:latin typeface="Trebuchet MS" panose="020B0703020202090204" pitchFamily="34" charset="0"/>
              </a:rPr>
              <a:t>First Nations, Metis, Inuit and urban Indigenous  children and youth are significantly overrepresented in the child welfare and youth justice systems </a:t>
            </a:r>
          </a:p>
          <a:p>
            <a:r>
              <a:rPr lang="en-US" sz="1400" dirty="0">
                <a:solidFill>
                  <a:schemeClr val="tx1">
                    <a:lumMod val="75000"/>
                    <a:lumOff val="25000"/>
                  </a:schemeClr>
                </a:solidFill>
                <a:latin typeface="Trebuchet MS" panose="020B0703020202090204" pitchFamily="34" charset="0"/>
              </a:rPr>
              <a:t>The RCY is a creation of a colonial system; we carry significant power</a:t>
            </a:r>
          </a:p>
          <a:p>
            <a:r>
              <a:rPr lang="en-US" sz="1400" dirty="0">
                <a:solidFill>
                  <a:schemeClr val="tx1">
                    <a:lumMod val="75000"/>
                    <a:lumOff val="25000"/>
                  </a:schemeClr>
                </a:solidFill>
                <a:latin typeface="Trebuchet MS" panose="020B0703020202090204" pitchFamily="34" charset="0"/>
              </a:rPr>
              <a:t>How do we do our work in a way that is more culturally attuned and responsive?</a:t>
            </a:r>
          </a:p>
          <a:p>
            <a:r>
              <a:rPr lang="en-US" sz="1400" dirty="0">
                <a:solidFill>
                  <a:schemeClr val="tx1">
                    <a:lumMod val="75000"/>
                    <a:lumOff val="25000"/>
                  </a:schemeClr>
                </a:solidFill>
                <a:latin typeface="Trebuchet MS" panose="020B0703020202090204" pitchFamily="34" charset="0"/>
              </a:rPr>
              <a:t>How do we hold the tensions of being part of a big system, while trying to fundamentally change it?</a:t>
            </a:r>
          </a:p>
          <a:p>
            <a:r>
              <a:rPr lang="en-US" sz="1400" dirty="0">
                <a:solidFill>
                  <a:schemeClr val="tx1">
                    <a:lumMod val="75000"/>
                    <a:lumOff val="25000"/>
                  </a:schemeClr>
                </a:solidFill>
                <a:latin typeface="Trebuchet MS" panose="020B0703020202090204" pitchFamily="34" charset="0"/>
              </a:rPr>
              <a:t>How might we seek guidance and direction from Indigenous children, youth, families, leaders and communities about what changes are called for?</a:t>
            </a:r>
          </a:p>
          <a:p>
            <a:r>
              <a:rPr lang="en-US" sz="1400" dirty="0">
                <a:solidFill>
                  <a:schemeClr val="tx1">
                    <a:lumMod val="75000"/>
                    <a:lumOff val="25000"/>
                  </a:schemeClr>
                </a:solidFill>
                <a:latin typeface="Trebuchet MS" panose="020B0703020202090204" pitchFamily="34" charset="0"/>
              </a:rPr>
              <a:t>How do we work in relational ways while also maintaining independence?</a:t>
            </a:r>
          </a:p>
          <a:p>
            <a:endParaRPr lang="en-US" sz="1200" dirty="0"/>
          </a:p>
        </p:txBody>
      </p:sp>
    </p:spTree>
    <p:extLst>
      <p:ext uri="{BB962C8B-B14F-4D97-AF65-F5344CB8AC3E}">
        <p14:creationId xmlns:p14="http://schemas.microsoft.com/office/powerpoint/2010/main" val="2494217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673334"/>
            <a:ext cx="9146287" cy="184666"/>
          </a:xfrm>
          <a:prstGeom prst="rect">
            <a:avLst/>
          </a:prstGeom>
          <a:solidFill>
            <a:srgbClr val="0D7C8D"/>
          </a:solidFill>
        </p:spPr>
        <p:txBody>
          <a:bodyPr wrap="square" rtlCol="0">
            <a:spAutoFit/>
          </a:bodyPr>
          <a:lstStyle/>
          <a:p>
            <a:endParaRPr lang="en-CA" dirty="0"/>
          </a:p>
        </p:txBody>
      </p:sp>
      <p:sp>
        <p:nvSpPr>
          <p:cNvPr id="10" name="TextBox 9"/>
          <p:cNvSpPr txBox="1"/>
          <p:nvPr/>
        </p:nvSpPr>
        <p:spPr>
          <a:xfrm>
            <a:off x="-4081" y="6488668"/>
            <a:ext cx="9150368" cy="184666"/>
          </a:xfrm>
          <a:prstGeom prst="rect">
            <a:avLst/>
          </a:prstGeom>
          <a:solidFill>
            <a:srgbClr val="00ADA6"/>
          </a:solidFill>
        </p:spPr>
        <p:txBody>
          <a:bodyPr wrap="square" rtlCol="0">
            <a:spAutoFit/>
          </a:bodyPr>
          <a:lstStyle/>
          <a:p>
            <a:endParaRPr lang="en-CA" dirty="0"/>
          </a:p>
        </p:txBody>
      </p:sp>
      <p:sp>
        <p:nvSpPr>
          <p:cNvPr id="11" name="TextBox 10"/>
          <p:cNvSpPr txBox="1"/>
          <p:nvPr/>
        </p:nvSpPr>
        <p:spPr>
          <a:xfrm>
            <a:off x="-4081" y="6304002"/>
            <a:ext cx="9148081" cy="184666"/>
          </a:xfrm>
          <a:prstGeom prst="rect">
            <a:avLst/>
          </a:prstGeom>
          <a:solidFill>
            <a:srgbClr val="A0E0A9"/>
          </a:solidFill>
        </p:spPr>
        <p:txBody>
          <a:bodyPr wrap="square" rtlCol="0">
            <a:spAutoFit/>
          </a:bodyPr>
          <a:lstStyle/>
          <a:p>
            <a:endParaRPr lang="en-CA" dirty="0"/>
          </a:p>
        </p:txBody>
      </p:sp>
      <p:sp>
        <p:nvSpPr>
          <p:cNvPr id="8" name="TextBox 7">
            <a:extLst>
              <a:ext uri="{FF2B5EF4-FFF2-40B4-BE49-F238E27FC236}">
                <a16:creationId xmlns:a16="http://schemas.microsoft.com/office/drawing/2014/main" id="{9037D125-A5CA-4D63-A4D5-D279620EE201}"/>
              </a:ext>
            </a:extLst>
          </p:cNvPr>
          <p:cNvSpPr txBox="1"/>
          <p:nvPr/>
        </p:nvSpPr>
        <p:spPr>
          <a:xfrm>
            <a:off x="3414360" y="369332"/>
            <a:ext cx="612603" cy="810798"/>
          </a:xfrm>
          <a:prstGeom prst="rect">
            <a:avLst/>
          </a:prstGeom>
          <a:noFill/>
        </p:spPr>
        <p:txBody>
          <a:bodyPr wrap="square" rtlCol="0">
            <a:spAutoFit/>
          </a:bodyPr>
          <a:lstStyle/>
          <a:p>
            <a:endParaRPr lang="en-CA" dirty="0"/>
          </a:p>
        </p:txBody>
      </p:sp>
      <p:sp>
        <p:nvSpPr>
          <p:cNvPr id="12" name="TextBox 11">
            <a:extLst>
              <a:ext uri="{FF2B5EF4-FFF2-40B4-BE49-F238E27FC236}">
                <a16:creationId xmlns:a16="http://schemas.microsoft.com/office/drawing/2014/main" id="{11F54423-0B94-4F38-A002-D90BB80B7208}"/>
              </a:ext>
            </a:extLst>
          </p:cNvPr>
          <p:cNvSpPr txBox="1"/>
          <p:nvPr/>
        </p:nvSpPr>
        <p:spPr>
          <a:xfrm>
            <a:off x="1981951" y="184666"/>
            <a:ext cx="4936860" cy="461665"/>
          </a:xfrm>
          <a:prstGeom prst="rect">
            <a:avLst/>
          </a:prstGeom>
          <a:noFill/>
        </p:spPr>
        <p:txBody>
          <a:bodyPr wrap="square" rtlCol="0">
            <a:spAutoFit/>
          </a:bodyPr>
          <a:lstStyle/>
          <a:p>
            <a:pPr algn="ctr"/>
            <a:r>
              <a:rPr lang="en-CA" sz="2400">
                <a:solidFill>
                  <a:schemeClr val="tx1">
                    <a:lumMod val="75000"/>
                    <a:lumOff val="25000"/>
                  </a:schemeClr>
                </a:solidFill>
                <a:latin typeface="Trebuchet MS" panose="020B0703020202090204" pitchFamily="34" charset="0"/>
                <a:cs typeface="Arial" panose="020B0604020202020204" pitchFamily="34" charset="0"/>
              </a:rPr>
              <a:t>How we do our work: The 6 Rs</a:t>
            </a:r>
            <a:endParaRPr lang="en-CA" sz="2400" dirty="0">
              <a:solidFill>
                <a:schemeClr val="tx1">
                  <a:lumMod val="75000"/>
                  <a:lumOff val="25000"/>
                </a:schemeClr>
              </a:solidFill>
              <a:latin typeface="Trebuchet MS" panose="020B070302020209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CB6F542-C851-CD4F-A688-B79857ED48E3}"/>
              </a:ext>
            </a:extLst>
          </p:cNvPr>
          <p:cNvPicPr>
            <a:picLocks noChangeAspect="1"/>
          </p:cNvPicPr>
          <p:nvPr/>
        </p:nvPicPr>
        <p:blipFill>
          <a:blip r:embed="rId2"/>
          <a:stretch>
            <a:fillRect/>
          </a:stretch>
        </p:blipFill>
        <p:spPr>
          <a:xfrm>
            <a:off x="1691765" y="716551"/>
            <a:ext cx="5517231" cy="5517231"/>
          </a:xfrm>
          <a:prstGeom prst="rect">
            <a:avLst/>
          </a:prstGeom>
        </p:spPr>
      </p:pic>
    </p:spTree>
    <p:extLst>
      <p:ext uri="{BB962C8B-B14F-4D97-AF65-F5344CB8AC3E}">
        <p14:creationId xmlns:p14="http://schemas.microsoft.com/office/powerpoint/2010/main" val="44966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5B4660">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4C51C8D-FBAA-9241-AD32-5AF9272B7184}"/>
              </a:ext>
            </a:extLst>
          </p:cNvPr>
          <p:cNvSpPr>
            <a:spLocks noGrp="1"/>
          </p:cNvSpPr>
          <p:nvPr>
            <p:ph type="title"/>
          </p:nvPr>
        </p:nvSpPr>
        <p:spPr>
          <a:xfrm>
            <a:off x="393192" y="4767072"/>
            <a:ext cx="4945641" cy="1625210"/>
          </a:xfrm>
        </p:spPr>
        <p:txBody>
          <a:bodyPr vert="horz" lIns="91440" tIns="45720" rIns="91440" bIns="45720" rtlCol="0" anchor="ctr">
            <a:normAutofit fontScale="90000"/>
          </a:bodyPr>
          <a:lstStyle/>
          <a:p>
            <a:pPr algn="l">
              <a:lnSpc>
                <a:spcPct val="90000"/>
              </a:lnSpc>
            </a:pPr>
            <a:r>
              <a:rPr lang="en-US" dirty="0">
                <a:solidFill>
                  <a:srgbClr val="FFFFFF"/>
                </a:solidFill>
                <a:latin typeface="Trebuchet MS" panose="020B0703020202090204" pitchFamily="34" charset="0"/>
              </a:rPr>
              <a:t>Internal work</a:t>
            </a:r>
            <a:br>
              <a:rPr lang="en-US" dirty="0">
                <a:solidFill>
                  <a:srgbClr val="FFFFFF"/>
                </a:solidFill>
                <a:latin typeface="Trebuchet MS" panose="020B0703020202090204" pitchFamily="34" charset="0"/>
              </a:rPr>
            </a:br>
            <a:r>
              <a:rPr lang="en-CA" sz="2200" dirty="0">
                <a:solidFill>
                  <a:srgbClr val="FFFFFF"/>
                </a:solidFill>
                <a:latin typeface="Trebuchet MS" panose="020B0703020202090204" pitchFamily="34" charset="0"/>
              </a:rPr>
              <a:t>no blame and shame; embrace a philosophy of inclusion, diversity and collaboration</a:t>
            </a:r>
            <a:br>
              <a:rPr lang="en-US" sz="2200" b="1" dirty="0">
                <a:solidFill>
                  <a:srgbClr val="FFFFFF"/>
                </a:solidFill>
              </a:rPr>
            </a:br>
            <a:endParaRPr lang="en-US" sz="2200" b="1" dirty="0">
              <a:solidFill>
                <a:srgbClr val="FFFFFF"/>
              </a:solidFill>
            </a:endParaRPr>
          </a:p>
        </p:txBody>
      </p:sp>
      <p:pic>
        <p:nvPicPr>
          <p:cNvPr id="9" name="Content Placeholder 8">
            <a:extLst>
              <a:ext uri="{FF2B5EF4-FFF2-40B4-BE49-F238E27FC236}">
                <a16:creationId xmlns:a16="http://schemas.microsoft.com/office/drawing/2014/main" id="{64D9A065-1050-5041-9AA3-49DEA0FFD741}"/>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3971" r="-3" b="-3"/>
          <a:stretch/>
        </p:blipFill>
        <p:spPr>
          <a:xfrm>
            <a:off x="245660" y="321733"/>
            <a:ext cx="5293729" cy="4107392"/>
          </a:xfrm>
          <a:prstGeom prst="rect">
            <a:avLst/>
          </a:prstGeom>
        </p:spPr>
      </p:pic>
      <p:sp>
        <p:nvSpPr>
          <p:cNvPr id="18" name="Rectangle 17">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3D335C1-B1F7-1446-87E6-C95147B3D30B}"/>
              </a:ext>
            </a:extLst>
          </p:cNvPr>
          <p:cNvSpPr>
            <a:spLocks noGrp="1"/>
          </p:cNvSpPr>
          <p:nvPr>
            <p:ph sz="half" idx="1"/>
          </p:nvPr>
        </p:nvSpPr>
        <p:spPr>
          <a:xfrm>
            <a:off x="5686922" y="548680"/>
            <a:ext cx="3063886" cy="5688632"/>
          </a:xfrm>
        </p:spPr>
        <p:txBody>
          <a:bodyPr vert="horz" lIns="91440" tIns="45720" rIns="91440" bIns="45720" rtlCol="0" anchor="ctr">
            <a:noAutofit/>
          </a:bodyPr>
          <a:lstStyle/>
          <a:p>
            <a:pPr indent="-228600">
              <a:lnSpc>
                <a:spcPct val="90000"/>
              </a:lnSpc>
            </a:pPr>
            <a:r>
              <a:rPr lang="en-US" sz="1800" dirty="0">
                <a:solidFill>
                  <a:srgbClr val="FFFFFF"/>
                </a:solidFill>
                <a:latin typeface="Trebuchet MS" panose="020B0703020202090204" pitchFamily="34" charset="0"/>
              </a:rPr>
              <a:t>Recruitment priorities</a:t>
            </a:r>
          </a:p>
          <a:p>
            <a:pPr indent="-228600">
              <a:lnSpc>
                <a:spcPct val="90000"/>
              </a:lnSpc>
            </a:pPr>
            <a:r>
              <a:rPr lang="en-US" sz="1800" dirty="0">
                <a:solidFill>
                  <a:srgbClr val="FFFFFF"/>
                </a:solidFill>
                <a:latin typeface="Trebuchet MS" panose="020B0703020202090204" pitchFamily="34" charset="0"/>
              </a:rPr>
              <a:t>Retention strategies</a:t>
            </a:r>
          </a:p>
          <a:p>
            <a:pPr indent="-228600">
              <a:lnSpc>
                <a:spcPct val="90000"/>
              </a:lnSpc>
            </a:pPr>
            <a:r>
              <a:rPr lang="en-US" sz="1800" dirty="0">
                <a:solidFill>
                  <a:srgbClr val="FFFFFF"/>
                </a:solidFill>
                <a:latin typeface="Trebuchet MS" panose="020B0703020202090204" pitchFamily="34" charset="0"/>
              </a:rPr>
              <a:t>Four principles learning and applications: complexity; trauma and resistance; restorative approaches; cultural safety; anti-racism</a:t>
            </a:r>
          </a:p>
          <a:p>
            <a:pPr indent="-228600">
              <a:lnSpc>
                <a:spcPct val="90000"/>
              </a:lnSpc>
            </a:pPr>
            <a:r>
              <a:rPr lang="en-US" sz="1800" dirty="0">
                <a:solidFill>
                  <a:srgbClr val="FFFFFF"/>
                </a:solidFill>
                <a:latin typeface="Trebuchet MS" panose="020B0703020202090204" pitchFamily="34" charset="0"/>
              </a:rPr>
              <a:t>Indigenous ways of knowing and being</a:t>
            </a:r>
          </a:p>
          <a:p>
            <a:pPr indent="-228600">
              <a:lnSpc>
                <a:spcPct val="90000"/>
              </a:lnSpc>
            </a:pPr>
            <a:r>
              <a:rPr lang="en-US" sz="1800" dirty="0">
                <a:solidFill>
                  <a:srgbClr val="FFFFFF"/>
                </a:solidFill>
                <a:latin typeface="Trebuchet MS" panose="020B0703020202090204" pitchFamily="34" charset="0"/>
              </a:rPr>
              <a:t>Examining all our practices through a lens of cultural humility – and committing to changing ourselves personally and organizationally</a:t>
            </a:r>
          </a:p>
          <a:p>
            <a:pPr indent="-228600">
              <a:lnSpc>
                <a:spcPct val="90000"/>
              </a:lnSpc>
            </a:pPr>
            <a:r>
              <a:rPr lang="en-US" sz="1800" dirty="0">
                <a:solidFill>
                  <a:srgbClr val="FFFFFF"/>
                </a:solidFill>
                <a:latin typeface="Trebuchet MS" panose="020B0703020202090204" pitchFamily="34" charset="0"/>
              </a:rPr>
              <a:t>Supporting staff through supervision, training and inclusion</a:t>
            </a:r>
          </a:p>
          <a:p>
            <a:pPr indent="-228600">
              <a:lnSpc>
                <a:spcPct val="90000"/>
              </a:lnSpc>
            </a:pPr>
            <a:r>
              <a:rPr lang="en-US" sz="1800" dirty="0">
                <a:solidFill>
                  <a:srgbClr val="FFFFFF"/>
                </a:solidFill>
                <a:latin typeface="Trebuchet MS" panose="020B0703020202090204" pitchFamily="34" charset="0"/>
              </a:rPr>
              <a:t>Calling in – not calling out</a:t>
            </a:r>
          </a:p>
        </p:txBody>
      </p:sp>
    </p:spTree>
    <p:extLst>
      <p:ext uri="{BB962C8B-B14F-4D97-AF65-F5344CB8AC3E}">
        <p14:creationId xmlns:p14="http://schemas.microsoft.com/office/powerpoint/2010/main" val="617436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6A4352">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474C12F-2E54-A24D-A1D2-48FBC441121A}"/>
              </a:ext>
            </a:extLst>
          </p:cNvPr>
          <p:cNvSpPr>
            <a:spLocks noGrp="1"/>
          </p:cNvSpPr>
          <p:nvPr>
            <p:ph type="title"/>
          </p:nvPr>
        </p:nvSpPr>
        <p:spPr>
          <a:xfrm>
            <a:off x="393192" y="4767072"/>
            <a:ext cx="4945641" cy="1625210"/>
          </a:xfrm>
        </p:spPr>
        <p:txBody>
          <a:bodyPr vert="horz" lIns="91440" tIns="45720" rIns="91440" bIns="45720" rtlCol="0" anchor="ctr">
            <a:normAutofit/>
          </a:bodyPr>
          <a:lstStyle/>
          <a:p>
            <a:pPr algn="l">
              <a:lnSpc>
                <a:spcPct val="90000"/>
              </a:lnSpc>
            </a:pPr>
            <a:r>
              <a:rPr lang="en-US" dirty="0">
                <a:solidFill>
                  <a:srgbClr val="FFFFFF"/>
                </a:solidFill>
                <a:latin typeface="Trebuchet MS" panose="020B0703020202090204" pitchFamily="34" charset="0"/>
              </a:rPr>
              <a:t>External work</a:t>
            </a:r>
          </a:p>
        </p:txBody>
      </p:sp>
      <p:pic>
        <p:nvPicPr>
          <p:cNvPr id="8" name="Content Placeholder 7" descr="blankets.jpg"/>
          <p:cNvPicPr>
            <a:picLocks noGrp="1" noChangeAspect="1"/>
          </p:cNvPicPr>
          <p:nvPr>
            <p:ph sz="half" idx="1"/>
          </p:nvPr>
        </p:nvPicPr>
        <p:blipFill rotWithShape="1">
          <a:blip r:embed="rId3" cstate="print"/>
          <a:srcRect l="7267" r="7351" b="3"/>
          <a:stretch/>
        </p:blipFill>
        <p:spPr>
          <a:xfrm>
            <a:off x="245660" y="321733"/>
            <a:ext cx="5293729" cy="4107392"/>
          </a:xfrm>
          <a:prstGeom prst="rect">
            <a:avLst/>
          </a:prstGeom>
        </p:spPr>
      </p:pic>
      <p:sp>
        <p:nvSpPr>
          <p:cNvPr id="15" name="Rectangle 1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FDA9FFD-C95D-D34E-8995-9678D1209E25}"/>
              </a:ext>
            </a:extLst>
          </p:cNvPr>
          <p:cNvSpPr>
            <a:spLocks noGrp="1"/>
          </p:cNvSpPr>
          <p:nvPr>
            <p:ph sz="half" idx="2"/>
          </p:nvPr>
        </p:nvSpPr>
        <p:spPr>
          <a:xfrm>
            <a:off x="5868144" y="836712"/>
            <a:ext cx="2722399" cy="4933375"/>
          </a:xfrm>
        </p:spPr>
        <p:txBody>
          <a:bodyPr vert="horz" lIns="91440" tIns="45720" rIns="91440" bIns="45720" rtlCol="0" anchor="ctr">
            <a:normAutofit/>
          </a:bodyPr>
          <a:lstStyle/>
          <a:p>
            <a:pPr indent="-228600">
              <a:lnSpc>
                <a:spcPct val="90000"/>
              </a:lnSpc>
            </a:pPr>
            <a:r>
              <a:rPr lang="en-US" sz="1700" dirty="0">
                <a:solidFill>
                  <a:srgbClr val="FFFFFF"/>
                </a:solidFill>
                <a:latin typeface="Trebuchet MS" panose="020B0703020202090204" pitchFamily="34" charset="0"/>
              </a:rPr>
              <a:t>Building, sustaining and amplifying relationships with First Nations, Metis and urban Indigenous leadership</a:t>
            </a:r>
          </a:p>
          <a:p>
            <a:pPr indent="-228600">
              <a:lnSpc>
                <a:spcPct val="90000"/>
              </a:lnSpc>
            </a:pPr>
            <a:r>
              <a:rPr lang="en-US" sz="1700" dirty="0">
                <a:solidFill>
                  <a:srgbClr val="FFFFFF"/>
                </a:solidFill>
                <a:latin typeface="Trebuchet MS" panose="020B0703020202090204" pitchFamily="34" charset="0"/>
              </a:rPr>
              <a:t>Seeking counsel</a:t>
            </a:r>
          </a:p>
          <a:p>
            <a:pPr indent="-228600">
              <a:lnSpc>
                <a:spcPct val="90000"/>
              </a:lnSpc>
            </a:pPr>
            <a:r>
              <a:rPr lang="en-US" sz="1700" dirty="0">
                <a:solidFill>
                  <a:srgbClr val="FFFFFF"/>
                </a:solidFill>
                <a:latin typeface="Trebuchet MS" panose="020B0703020202090204" pitchFamily="34" charset="0"/>
              </a:rPr>
              <a:t>Saying ‘yes’ when asked to be in community;  being present</a:t>
            </a:r>
          </a:p>
          <a:p>
            <a:pPr indent="-228600">
              <a:lnSpc>
                <a:spcPct val="90000"/>
              </a:lnSpc>
            </a:pPr>
            <a:r>
              <a:rPr lang="en-US" sz="1700" dirty="0">
                <a:solidFill>
                  <a:srgbClr val="FFFFFF"/>
                </a:solidFill>
                <a:latin typeface="Trebuchet MS" panose="020B0703020202090204" pitchFamily="34" charset="0"/>
              </a:rPr>
              <a:t>Bearing witness; being curious and open to critique</a:t>
            </a:r>
          </a:p>
          <a:p>
            <a:pPr indent="-228600">
              <a:lnSpc>
                <a:spcPct val="90000"/>
              </a:lnSpc>
            </a:pPr>
            <a:r>
              <a:rPr lang="en-US" sz="1700" dirty="0">
                <a:solidFill>
                  <a:srgbClr val="FFFFFF"/>
                </a:solidFill>
                <a:latin typeface="Trebuchet MS" panose="020B0703020202090204" pitchFamily="34" charset="0"/>
              </a:rPr>
              <a:t>Consulting on our reports</a:t>
            </a:r>
          </a:p>
          <a:p>
            <a:pPr indent="-228600">
              <a:lnSpc>
                <a:spcPct val="90000"/>
              </a:lnSpc>
            </a:pPr>
            <a:r>
              <a:rPr lang="en-US" sz="1700" dirty="0">
                <a:solidFill>
                  <a:srgbClr val="FFFFFF"/>
                </a:solidFill>
                <a:latin typeface="Trebuchet MS" panose="020B0703020202090204" pitchFamily="34" charset="0"/>
              </a:rPr>
              <a:t>Telling the story in mainstream contexts</a:t>
            </a:r>
          </a:p>
          <a:p>
            <a:pPr indent="-228600">
              <a:lnSpc>
                <a:spcPct val="90000"/>
              </a:lnSpc>
            </a:pPr>
            <a:endParaRPr lang="en-US" sz="1700" dirty="0">
              <a:solidFill>
                <a:srgbClr val="FFFFFF"/>
              </a:solidFill>
            </a:endParaRPr>
          </a:p>
        </p:txBody>
      </p:sp>
    </p:spTree>
    <p:extLst>
      <p:ext uri="{BB962C8B-B14F-4D97-AF65-F5344CB8AC3E}">
        <p14:creationId xmlns:p14="http://schemas.microsoft.com/office/powerpoint/2010/main" val="675081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81790579-9D2B-F24A-95D6-A4BD96774ECF}"/>
              </a:ext>
            </a:extLst>
          </p:cNvPr>
          <p:cNvPicPr>
            <a:picLocks noChangeAspect="1"/>
          </p:cNvPicPr>
          <p:nvPr/>
        </p:nvPicPr>
        <p:blipFill>
          <a:blip r:embed="rId3"/>
          <a:stretch>
            <a:fillRect/>
          </a:stretch>
        </p:blipFill>
        <p:spPr>
          <a:xfrm>
            <a:off x="483325" y="114654"/>
            <a:ext cx="7733212" cy="6883797"/>
          </a:xfrm>
          <a:prstGeom prst="rect">
            <a:avLst/>
          </a:prstGeom>
        </p:spPr>
      </p:pic>
    </p:spTree>
    <p:extLst>
      <p:ext uri="{BB962C8B-B14F-4D97-AF65-F5344CB8AC3E}">
        <p14:creationId xmlns:p14="http://schemas.microsoft.com/office/powerpoint/2010/main" val="141495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EA98FEE-B59E-7542-8BD6-226F7C3F3E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510" y="2035219"/>
            <a:ext cx="1920240" cy="1920240"/>
          </a:xfrm>
          <a:prstGeom prst="rect">
            <a:avLst/>
          </a:prstGeom>
        </p:spPr>
      </p:pic>
      <p:pic>
        <p:nvPicPr>
          <p:cNvPr id="7" name="Picture 6">
            <a:extLst>
              <a:ext uri="{FF2B5EF4-FFF2-40B4-BE49-F238E27FC236}">
                <a16:creationId xmlns:a16="http://schemas.microsoft.com/office/drawing/2014/main" id="{A854F4B7-090E-8449-828F-A7D13208BF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9165" y="2050783"/>
            <a:ext cx="1920240" cy="1920240"/>
          </a:xfrm>
          <a:prstGeom prst="rect">
            <a:avLst/>
          </a:prstGeom>
        </p:spPr>
      </p:pic>
      <p:pic>
        <p:nvPicPr>
          <p:cNvPr id="5" name="Picture 4" descr="A close up of a sign&#10;&#10;Description automatically generated">
            <a:extLst>
              <a:ext uri="{FF2B5EF4-FFF2-40B4-BE49-F238E27FC236}">
                <a16:creationId xmlns:a16="http://schemas.microsoft.com/office/drawing/2014/main" id="{A2F021A3-C6A0-E24D-9E18-A3FF5B0C46D1}"/>
              </a:ext>
            </a:extLst>
          </p:cNvPr>
          <p:cNvPicPr>
            <a:picLocks noChangeAspect="1"/>
          </p:cNvPicPr>
          <p:nvPr/>
        </p:nvPicPr>
        <p:blipFill>
          <a:blip r:embed="rId5"/>
          <a:stretch>
            <a:fillRect/>
          </a:stretch>
        </p:blipFill>
        <p:spPr>
          <a:xfrm>
            <a:off x="4371903" y="2028274"/>
            <a:ext cx="1920240" cy="1911629"/>
          </a:xfrm>
          <a:prstGeom prst="rect">
            <a:avLst/>
          </a:prstGeom>
        </p:spPr>
      </p:pic>
      <p:sp>
        <p:nvSpPr>
          <p:cNvPr id="6" name="TextBox 5"/>
          <p:cNvSpPr txBox="1"/>
          <p:nvPr/>
        </p:nvSpPr>
        <p:spPr>
          <a:xfrm>
            <a:off x="0" y="6557918"/>
            <a:ext cx="9144000" cy="300082"/>
          </a:xfrm>
          <a:prstGeom prst="rect">
            <a:avLst/>
          </a:prstGeom>
          <a:solidFill>
            <a:srgbClr val="0D7C8D"/>
          </a:solidFill>
        </p:spPr>
        <p:txBody>
          <a:bodyPr wrap="square" rtlCol="0">
            <a:spAutoFit/>
          </a:bodyPr>
          <a:lstStyle/>
          <a:p>
            <a:endParaRPr lang="en-CA" sz="1350" dirty="0"/>
          </a:p>
        </p:txBody>
      </p:sp>
      <p:sp>
        <p:nvSpPr>
          <p:cNvPr id="10" name="TextBox 9"/>
          <p:cNvSpPr txBox="1"/>
          <p:nvPr/>
        </p:nvSpPr>
        <p:spPr>
          <a:xfrm>
            <a:off x="0" y="6257836"/>
            <a:ext cx="9144000" cy="300082"/>
          </a:xfrm>
          <a:prstGeom prst="rect">
            <a:avLst/>
          </a:prstGeom>
          <a:solidFill>
            <a:srgbClr val="00ADA6"/>
          </a:solidFill>
        </p:spPr>
        <p:txBody>
          <a:bodyPr wrap="square" rtlCol="0">
            <a:spAutoFit/>
          </a:bodyPr>
          <a:lstStyle/>
          <a:p>
            <a:endParaRPr lang="en-CA" sz="1350" dirty="0"/>
          </a:p>
        </p:txBody>
      </p:sp>
      <p:sp>
        <p:nvSpPr>
          <p:cNvPr id="11" name="TextBox 10"/>
          <p:cNvSpPr txBox="1"/>
          <p:nvPr/>
        </p:nvSpPr>
        <p:spPr>
          <a:xfrm>
            <a:off x="0" y="5967386"/>
            <a:ext cx="9144000" cy="300082"/>
          </a:xfrm>
          <a:prstGeom prst="rect">
            <a:avLst/>
          </a:prstGeom>
          <a:solidFill>
            <a:srgbClr val="A0E0A9"/>
          </a:solidFill>
        </p:spPr>
        <p:txBody>
          <a:bodyPr wrap="square" rtlCol="0">
            <a:spAutoFit/>
          </a:bodyPr>
          <a:lstStyle/>
          <a:p>
            <a:endParaRPr lang="en-CA" sz="1350" dirty="0"/>
          </a:p>
        </p:txBody>
      </p:sp>
      <p:sp>
        <p:nvSpPr>
          <p:cNvPr id="3" name="Content Placeholder 2">
            <a:extLst>
              <a:ext uri="{FF2B5EF4-FFF2-40B4-BE49-F238E27FC236}">
                <a16:creationId xmlns:a16="http://schemas.microsoft.com/office/drawing/2014/main" id="{D1C371BE-7C3F-5F46-9C0C-AC05B6E865D0}"/>
              </a:ext>
            </a:extLst>
          </p:cNvPr>
          <p:cNvSpPr>
            <a:spLocks noGrp="1"/>
          </p:cNvSpPr>
          <p:nvPr>
            <p:ph idx="4294967295"/>
          </p:nvPr>
        </p:nvSpPr>
        <p:spPr>
          <a:xfrm>
            <a:off x="0" y="2113360"/>
            <a:ext cx="7886700" cy="3263503"/>
          </a:xfrm>
        </p:spPr>
        <p:txBody>
          <a:bodyPr>
            <a:normAutofit/>
          </a:bodyPr>
          <a:lstStyle/>
          <a:p>
            <a:endParaRPr lang="en-CA" dirty="0"/>
          </a:p>
          <a:p>
            <a:endParaRPr lang="en-CA" dirty="0"/>
          </a:p>
          <a:p>
            <a:endParaRPr lang="en-US" dirty="0"/>
          </a:p>
        </p:txBody>
      </p:sp>
      <p:pic>
        <p:nvPicPr>
          <p:cNvPr id="9" name="Picture 8" descr="A person holding a sign&#10;&#10;Description automatically generated">
            <a:extLst>
              <a:ext uri="{FF2B5EF4-FFF2-40B4-BE49-F238E27FC236}">
                <a16:creationId xmlns:a16="http://schemas.microsoft.com/office/drawing/2014/main" id="{0164106D-4819-3B4C-BAEE-2588022B1E9B}"/>
              </a:ext>
            </a:extLst>
          </p:cNvPr>
          <p:cNvPicPr>
            <a:picLocks noChangeAspect="1"/>
          </p:cNvPicPr>
          <p:nvPr/>
        </p:nvPicPr>
        <p:blipFill>
          <a:blip r:embed="rId6"/>
          <a:stretch>
            <a:fillRect/>
          </a:stretch>
        </p:blipFill>
        <p:spPr>
          <a:xfrm>
            <a:off x="6431640" y="2035219"/>
            <a:ext cx="2088566" cy="1945419"/>
          </a:xfrm>
          <a:prstGeom prst="rect">
            <a:avLst/>
          </a:prstGeom>
        </p:spPr>
      </p:pic>
      <p:pic>
        <p:nvPicPr>
          <p:cNvPr id="14" name="Picture 13" descr="A picture containing graphical user interface&#10;&#10;Description automatically generated">
            <a:extLst>
              <a:ext uri="{FF2B5EF4-FFF2-40B4-BE49-F238E27FC236}">
                <a16:creationId xmlns:a16="http://schemas.microsoft.com/office/drawing/2014/main" id="{3C057EC3-3591-E04D-95F6-267B4E958D55}"/>
              </a:ext>
            </a:extLst>
          </p:cNvPr>
          <p:cNvPicPr>
            <a:picLocks noChangeAspect="1"/>
          </p:cNvPicPr>
          <p:nvPr/>
        </p:nvPicPr>
        <p:blipFill>
          <a:blip r:embed="rId7"/>
          <a:stretch>
            <a:fillRect/>
          </a:stretch>
        </p:blipFill>
        <p:spPr>
          <a:xfrm>
            <a:off x="2339411" y="43298"/>
            <a:ext cx="1894273" cy="1937084"/>
          </a:xfrm>
          <a:prstGeom prst="rect">
            <a:avLst/>
          </a:prstGeom>
        </p:spPr>
      </p:pic>
      <p:pic>
        <p:nvPicPr>
          <p:cNvPr id="16" name="Picture 15" descr="Graphical user interface, application&#10;&#10;Description automatically generated">
            <a:extLst>
              <a:ext uri="{FF2B5EF4-FFF2-40B4-BE49-F238E27FC236}">
                <a16:creationId xmlns:a16="http://schemas.microsoft.com/office/drawing/2014/main" id="{BFBCC737-9E72-4C48-9E1E-DB4D3DAF2D0A}"/>
              </a:ext>
            </a:extLst>
          </p:cNvPr>
          <p:cNvPicPr>
            <a:picLocks noChangeAspect="1"/>
          </p:cNvPicPr>
          <p:nvPr/>
        </p:nvPicPr>
        <p:blipFill>
          <a:blip r:embed="rId8"/>
          <a:stretch>
            <a:fillRect/>
          </a:stretch>
        </p:blipFill>
        <p:spPr>
          <a:xfrm>
            <a:off x="310510" y="52682"/>
            <a:ext cx="1920240" cy="1937084"/>
          </a:xfrm>
          <a:prstGeom prst="rect">
            <a:avLst/>
          </a:prstGeom>
        </p:spPr>
      </p:pic>
      <p:pic>
        <p:nvPicPr>
          <p:cNvPr id="18" name="Picture 17">
            <a:extLst>
              <a:ext uri="{FF2B5EF4-FFF2-40B4-BE49-F238E27FC236}">
                <a16:creationId xmlns:a16="http://schemas.microsoft.com/office/drawing/2014/main" id="{90C1ADDD-BBD9-1D4D-A801-15A24BE02903}"/>
              </a:ext>
            </a:extLst>
          </p:cNvPr>
          <p:cNvPicPr>
            <a:picLocks noChangeAspect="1"/>
          </p:cNvPicPr>
          <p:nvPr/>
        </p:nvPicPr>
        <p:blipFill>
          <a:blip r:embed="rId9"/>
          <a:stretch>
            <a:fillRect/>
          </a:stretch>
        </p:blipFill>
        <p:spPr>
          <a:xfrm>
            <a:off x="4373181" y="41526"/>
            <a:ext cx="1918962" cy="1911629"/>
          </a:xfrm>
          <a:prstGeom prst="rect">
            <a:avLst/>
          </a:prstGeom>
        </p:spPr>
      </p:pic>
      <p:pic>
        <p:nvPicPr>
          <p:cNvPr id="22" name="Picture 21" descr="Diagram, text&#10;&#10;Description automatically generated">
            <a:extLst>
              <a:ext uri="{FF2B5EF4-FFF2-40B4-BE49-F238E27FC236}">
                <a16:creationId xmlns:a16="http://schemas.microsoft.com/office/drawing/2014/main" id="{60C7DBFB-8B1E-E447-AE2A-E18AA3A473B9}"/>
              </a:ext>
            </a:extLst>
          </p:cNvPr>
          <p:cNvPicPr>
            <a:picLocks noChangeAspect="1"/>
          </p:cNvPicPr>
          <p:nvPr/>
        </p:nvPicPr>
        <p:blipFill>
          <a:blip r:embed="rId10"/>
          <a:stretch>
            <a:fillRect/>
          </a:stretch>
        </p:blipFill>
        <p:spPr>
          <a:xfrm>
            <a:off x="6431640" y="43298"/>
            <a:ext cx="2088566" cy="1937084"/>
          </a:xfrm>
          <a:prstGeom prst="rect">
            <a:avLst/>
          </a:prstGeom>
        </p:spPr>
      </p:pic>
      <p:pic>
        <p:nvPicPr>
          <p:cNvPr id="4" name="Picture 3" descr="Graphical user interface&#10;&#10;Description automatically generated">
            <a:extLst>
              <a:ext uri="{FF2B5EF4-FFF2-40B4-BE49-F238E27FC236}">
                <a16:creationId xmlns:a16="http://schemas.microsoft.com/office/drawing/2014/main" id="{60B6BE8A-1C9C-1E4B-98D0-82915C5DC76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2831" y="4016475"/>
            <a:ext cx="1920087" cy="1911629"/>
          </a:xfrm>
          <a:prstGeom prst="rect">
            <a:avLst/>
          </a:prstGeom>
        </p:spPr>
      </p:pic>
      <p:pic>
        <p:nvPicPr>
          <p:cNvPr id="13" name="Picture 12" descr="Diagram&#10;&#10;Description automatically generated">
            <a:extLst>
              <a:ext uri="{FF2B5EF4-FFF2-40B4-BE49-F238E27FC236}">
                <a16:creationId xmlns:a16="http://schemas.microsoft.com/office/drawing/2014/main" id="{338D1DDC-62B8-7948-B79D-49A75172652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59996" y="4002480"/>
            <a:ext cx="1918962" cy="1918962"/>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EF5B2FDE-DC68-EA48-9D1B-615A549B28A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12072" y="4032784"/>
            <a:ext cx="1903172" cy="1911630"/>
          </a:xfrm>
          <a:prstGeom prst="rect">
            <a:avLst/>
          </a:prstGeom>
        </p:spPr>
      </p:pic>
      <p:pic>
        <p:nvPicPr>
          <p:cNvPr id="20" name="Picture 19" descr="A screenshot of a group of people posing for a photo&#10;&#10;Description automatically generated">
            <a:extLst>
              <a:ext uri="{FF2B5EF4-FFF2-40B4-BE49-F238E27FC236}">
                <a16:creationId xmlns:a16="http://schemas.microsoft.com/office/drawing/2014/main" id="{08F92067-D839-7444-BCB2-519C15B1D71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31640" y="3994740"/>
            <a:ext cx="2088566" cy="1911629"/>
          </a:xfrm>
          <a:prstGeom prst="rect">
            <a:avLst/>
          </a:prstGeom>
        </p:spPr>
      </p:pic>
    </p:spTree>
    <p:extLst>
      <p:ext uri="{BB962C8B-B14F-4D97-AF65-F5344CB8AC3E}">
        <p14:creationId xmlns:p14="http://schemas.microsoft.com/office/powerpoint/2010/main" val="4089181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557918"/>
            <a:ext cx="9144000" cy="300082"/>
          </a:xfrm>
          <a:prstGeom prst="rect">
            <a:avLst/>
          </a:prstGeom>
          <a:solidFill>
            <a:srgbClr val="0D7C8D"/>
          </a:solidFill>
        </p:spPr>
        <p:txBody>
          <a:bodyPr wrap="square" rtlCol="0">
            <a:spAutoFit/>
          </a:bodyPr>
          <a:lstStyle/>
          <a:p>
            <a:endParaRPr lang="en-CA" sz="1350" dirty="0"/>
          </a:p>
        </p:txBody>
      </p:sp>
      <p:sp>
        <p:nvSpPr>
          <p:cNvPr id="10" name="TextBox 9"/>
          <p:cNvSpPr txBox="1"/>
          <p:nvPr/>
        </p:nvSpPr>
        <p:spPr>
          <a:xfrm>
            <a:off x="0" y="6257836"/>
            <a:ext cx="9144000" cy="300082"/>
          </a:xfrm>
          <a:prstGeom prst="rect">
            <a:avLst/>
          </a:prstGeom>
          <a:solidFill>
            <a:srgbClr val="00ADA6"/>
          </a:solidFill>
        </p:spPr>
        <p:txBody>
          <a:bodyPr wrap="square" rtlCol="0">
            <a:spAutoFit/>
          </a:bodyPr>
          <a:lstStyle/>
          <a:p>
            <a:endParaRPr lang="en-CA" sz="1350" dirty="0"/>
          </a:p>
        </p:txBody>
      </p:sp>
      <p:sp>
        <p:nvSpPr>
          <p:cNvPr id="11" name="TextBox 10"/>
          <p:cNvSpPr txBox="1"/>
          <p:nvPr/>
        </p:nvSpPr>
        <p:spPr>
          <a:xfrm>
            <a:off x="0" y="6036447"/>
            <a:ext cx="9144000" cy="300082"/>
          </a:xfrm>
          <a:prstGeom prst="rect">
            <a:avLst/>
          </a:prstGeom>
          <a:solidFill>
            <a:srgbClr val="A0E0A9"/>
          </a:solidFill>
        </p:spPr>
        <p:txBody>
          <a:bodyPr wrap="square" rtlCol="0">
            <a:spAutoFit/>
          </a:bodyPr>
          <a:lstStyle/>
          <a:p>
            <a:endParaRPr lang="en-CA" sz="1350" dirty="0"/>
          </a:p>
        </p:txBody>
      </p:sp>
      <p:sp>
        <p:nvSpPr>
          <p:cNvPr id="2" name="Title 1">
            <a:extLst>
              <a:ext uri="{FF2B5EF4-FFF2-40B4-BE49-F238E27FC236}">
                <a16:creationId xmlns:a16="http://schemas.microsoft.com/office/drawing/2014/main" id="{A6B62B77-73C0-444D-9172-C8C73E4520D5}"/>
              </a:ext>
            </a:extLst>
          </p:cNvPr>
          <p:cNvSpPr>
            <a:spLocks noGrp="1"/>
          </p:cNvSpPr>
          <p:nvPr>
            <p:ph type="title"/>
          </p:nvPr>
        </p:nvSpPr>
        <p:spPr>
          <a:xfrm>
            <a:off x="628650" y="365126"/>
            <a:ext cx="7886700" cy="1019901"/>
          </a:xfrm>
        </p:spPr>
        <p:txBody>
          <a:bodyPr/>
          <a:lstStyle/>
          <a:p>
            <a:pPr algn="l"/>
            <a:r>
              <a:rPr lang="en-US" dirty="0">
                <a:solidFill>
                  <a:schemeClr val="tx1">
                    <a:lumMod val="75000"/>
                    <a:lumOff val="25000"/>
                  </a:schemeClr>
                </a:solidFill>
                <a:latin typeface="Trebuchet MS" panose="020B0703020202090204" pitchFamily="34" charset="0"/>
              </a:rPr>
              <a:t>How we do the work</a:t>
            </a:r>
          </a:p>
        </p:txBody>
      </p:sp>
      <p:sp>
        <p:nvSpPr>
          <p:cNvPr id="3" name="Content Placeholder 2">
            <a:extLst>
              <a:ext uri="{FF2B5EF4-FFF2-40B4-BE49-F238E27FC236}">
                <a16:creationId xmlns:a16="http://schemas.microsoft.com/office/drawing/2014/main" id="{C11CA6AB-3124-C646-996F-D58B3ABA60C2}"/>
              </a:ext>
            </a:extLst>
          </p:cNvPr>
          <p:cNvSpPr>
            <a:spLocks noGrp="1"/>
          </p:cNvSpPr>
          <p:nvPr>
            <p:ph idx="1"/>
          </p:nvPr>
        </p:nvSpPr>
        <p:spPr>
          <a:xfrm>
            <a:off x="628650" y="1385027"/>
            <a:ext cx="7886700" cy="4351338"/>
          </a:xfrm>
        </p:spPr>
        <p:txBody>
          <a:bodyPr>
            <a:normAutofit fontScale="70000" lnSpcReduction="20000"/>
          </a:bodyPr>
          <a:lstStyle/>
          <a:p>
            <a:r>
              <a:rPr lang="en-CA" dirty="0">
                <a:solidFill>
                  <a:schemeClr val="tx1">
                    <a:lumMod val="75000"/>
                    <a:lumOff val="25000"/>
                  </a:schemeClr>
                </a:solidFill>
                <a:latin typeface="Trebuchet MS" panose="020B0703020202090204" pitchFamily="34" charset="0"/>
              </a:rPr>
              <a:t>Layering multiple strategies and opportunities, all of which are aligned towards advancing systemic change in core areas.  </a:t>
            </a:r>
          </a:p>
          <a:p>
            <a:r>
              <a:rPr lang="en-CA" dirty="0">
                <a:solidFill>
                  <a:schemeClr val="tx1">
                    <a:lumMod val="75000"/>
                    <a:lumOff val="25000"/>
                  </a:schemeClr>
                </a:solidFill>
                <a:latin typeface="Trebuchet MS" panose="020B0703020202090204" pitchFamily="34" charset="0"/>
              </a:rPr>
              <a:t>Strategies and opportunities include: </a:t>
            </a:r>
          </a:p>
          <a:p>
            <a:pPr lvl="1"/>
            <a:r>
              <a:rPr lang="en-CA" sz="2000" dirty="0">
                <a:solidFill>
                  <a:schemeClr val="tx1">
                    <a:lumMod val="75000"/>
                    <a:lumOff val="25000"/>
                  </a:schemeClr>
                </a:solidFill>
                <a:latin typeface="Trebuchet MS" panose="020B0703020202090204" pitchFamily="34" charset="0"/>
              </a:rPr>
              <a:t>Internal advocacy – “quiet conversations”</a:t>
            </a:r>
          </a:p>
          <a:p>
            <a:pPr lvl="1"/>
            <a:r>
              <a:rPr lang="en-CA" sz="2000" dirty="0">
                <a:solidFill>
                  <a:schemeClr val="tx1">
                    <a:lumMod val="75000"/>
                    <a:lumOff val="25000"/>
                  </a:schemeClr>
                </a:solidFill>
                <a:latin typeface="Trebuchet MS" panose="020B0703020202090204" pitchFamily="34" charset="0"/>
              </a:rPr>
              <a:t>Reports</a:t>
            </a:r>
          </a:p>
          <a:p>
            <a:pPr lvl="1"/>
            <a:r>
              <a:rPr lang="en-CA" sz="2000" dirty="0">
                <a:solidFill>
                  <a:schemeClr val="tx1">
                    <a:lumMod val="75000"/>
                    <a:lumOff val="25000"/>
                  </a:schemeClr>
                </a:solidFill>
                <a:latin typeface="Trebuchet MS" panose="020B0703020202090204" pitchFamily="34" charset="0"/>
              </a:rPr>
              <a:t>Presentations to SSCCY and other parliamentary committees</a:t>
            </a:r>
          </a:p>
          <a:p>
            <a:pPr lvl="1"/>
            <a:r>
              <a:rPr lang="en-CA" sz="2000" dirty="0">
                <a:solidFill>
                  <a:schemeClr val="tx1">
                    <a:lumMod val="75000"/>
                    <a:lumOff val="25000"/>
                  </a:schemeClr>
                </a:solidFill>
                <a:latin typeface="Trebuchet MS" panose="020B0703020202090204" pitchFamily="34" charset="0"/>
              </a:rPr>
              <a:t>Monitoring of recommendations and progress</a:t>
            </a:r>
          </a:p>
          <a:p>
            <a:pPr lvl="1"/>
            <a:r>
              <a:rPr lang="en-CA" sz="2000" dirty="0">
                <a:solidFill>
                  <a:schemeClr val="tx1">
                    <a:lumMod val="75000"/>
                    <a:lumOff val="25000"/>
                  </a:schemeClr>
                </a:solidFill>
                <a:latin typeface="Trebuchet MS" panose="020B0703020202090204" pitchFamily="34" charset="0"/>
              </a:rPr>
              <a:t>Oversight and feedback e.g. CYSN framework</a:t>
            </a:r>
          </a:p>
          <a:p>
            <a:pPr lvl="1"/>
            <a:r>
              <a:rPr lang="en-CA" sz="2000" dirty="0">
                <a:solidFill>
                  <a:schemeClr val="tx1">
                    <a:lumMod val="75000"/>
                    <a:lumOff val="25000"/>
                  </a:schemeClr>
                </a:solidFill>
                <a:latin typeface="Trebuchet MS" panose="020B0703020202090204" pitchFamily="34" charset="0"/>
              </a:rPr>
              <a:t>Collaborative initiatives or research</a:t>
            </a:r>
          </a:p>
          <a:p>
            <a:pPr lvl="1"/>
            <a:r>
              <a:rPr lang="en-CA" sz="2000" dirty="0">
                <a:solidFill>
                  <a:schemeClr val="tx1">
                    <a:lumMod val="75000"/>
                    <a:lumOff val="25000"/>
                  </a:schemeClr>
                </a:solidFill>
                <a:latin typeface="Trebuchet MS" panose="020B0703020202090204" pitchFamily="34" charset="0"/>
              </a:rPr>
              <a:t>Information sharing, knowledge mobilization and exchanges</a:t>
            </a:r>
          </a:p>
          <a:p>
            <a:pPr lvl="1"/>
            <a:r>
              <a:rPr lang="en-CA" sz="2000" dirty="0">
                <a:solidFill>
                  <a:schemeClr val="tx1">
                    <a:lumMod val="75000"/>
                    <a:lumOff val="25000"/>
                  </a:schemeClr>
                </a:solidFill>
                <a:latin typeface="Trebuchet MS" panose="020B0703020202090204" pitchFamily="34" charset="0"/>
              </a:rPr>
              <a:t>Convening/hosting</a:t>
            </a:r>
          </a:p>
          <a:p>
            <a:pPr lvl="1"/>
            <a:r>
              <a:rPr lang="en-CA" sz="2000" dirty="0">
                <a:solidFill>
                  <a:schemeClr val="tx1">
                    <a:lumMod val="75000"/>
                    <a:lumOff val="25000"/>
                  </a:schemeClr>
                </a:solidFill>
                <a:latin typeface="Trebuchet MS" panose="020B0703020202090204" pitchFamily="34" charset="0"/>
              </a:rPr>
              <a:t>Showcasing the work of others that is aligned with RCY priorities</a:t>
            </a:r>
          </a:p>
          <a:p>
            <a:pPr lvl="1"/>
            <a:r>
              <a:rPr lang="en-CA" sz="2000" dirty="0">
                <a:solidFill>
                  <a:schemeClr val="tx1">
                    <a:lumMod val="75000"/>
                    <a:lumOff val="25000"/>
                  </a:schemeClr>
                </a:solidFill>
                <a:latin typeface="Trebuchet MS" panose="020B0703020202090204" pitchFamily="34" charset="0"/>
              </a:rPr>
              <a:t>Showcasing </a:t>
            </a:r>
            <a:r>
              <a:rPr lang="en-CA" sz="2000" dirty="0" err="1">
                <a:solidFill>
                  <a:schemeClr val="tx1">
                    <a:lumMod val="75000"/>
                    <a:lumOff val="25000"/>
                  </a:schemeClr>
                </a:solidFill>
                <a:latin typeface="Trebuchet MS" panose="020B0703020202090204" pitchFamily="34" charset="0"/>
              </a:rPr>
              <a:t>brightspots</a:t>
            </a:r>
            <a:r>
              <a:rPr lang="en-CA" sz="2000" dirty="0">
                <a:solidFill>
                  <a:schemeClr val="tx1">
                    <a:lumMod val="75000"/>
                    <a:lumOff val="25000"/>
                  </a:schemeClr>
                </a:solidFill>
                <a:latin typeface="Trebuchet MS" panose="020B0703020202090204" pitchFamily="34" charset="0"/>
              </a:rPr>
              <a:t> and promising practices and research</a:t>
            </a:r>
          </a:p>
          <a:p>
            <a:pPr lvl="1"/>
            <a:r>
              <a:rPr lang="en-CA" sz="2000" dirty="0">
                <a:solidFill>
                  <a:schemeClr val="tx1">
                    <a:lumMod val="75000"/>
                    <a:lumOff val="25000"/>
                  </a:schemeClr>
                </a:solidFill>
                <a:latin typeface="Trebuchet MS" panose="020B0703020202090204" pitchFamily="34" charset="0"/>
              </a:rPr>
              <a:t>Presentations and outreach</a:t>
            </a:r>
          </a:p>
          <a:p>
            <a:pPr lvl="1"/>
            <a:r>
              <a:rPr lang="en-CA" sz="2000" dirty="0">
                <a:solidFill>
                  <a:schemeClr val="tx1">
                    <a:lumMod val="75000"/>
                    <a:lumOff val="25000"/>
                  </a:schemeClr>
                </a:solidFill>
                <a:latin typeface="Trebuchet MS" panose="020B0703020202090204" pitchFamily="34" charset="0"/>
              </a:rPr>
              <a:t>Position statements</a:t>
            </a:r>
          </a:p>
          <a:p>
            <a:pPr lvl="1"/>
            <a:r>
              <a:rPr lang="en-CA" sz="2000" dirty="0" err="1">
                <a:solidFill>
                  <a:schemeClr val="tx1">
                    <a:lumMod val="75000"/>
                    <a:lumOff val="25000"/>
                  </a:schemeClr>
                </a:solidFill>
                <a:latin typeface="Trebuchet MS" panose="020B0703020202090204" pitchFamily="34" charset="0"/>
              </a:rPr>
              <a:t>OpEds</a:t>
            </a:r>
            <a:r>
              <a:rPr lang="en-CA" sz="2000" dirty="0">
                <a:solidFill>
                  <a:schemeClr val="tx1">
                    <a:lumMod val="75000"/>
                    <a:lumOff val="25000"/>
                  </a:schemeClr>
                </a:solidFill>
                <a:latin typeface="Trebuchet MS" panose="020B0703020202090204" pitchFamily="34" charset="0"/>
              </a:rPr>
              <a:t> and media</a:t>
            </a:r>
          </a:p>
          <a:p>
            <a:pPr lvl="1"/>
            <a:endParaRPr lang="en-CA" dirty="0"/>
          </a:p>
          <a:p>
            <a:endParaRPr lang="en-US" dirty="0"/>
          </a:p>
        </p:txBody>
      </p:sp>
    </p:spTree>
    <p:extLst>
      <p:ext uri="{BB962C8B-B14F-4D97-AF65-F5344CB8AC3E}">
        <p14:creationId xmlns:p14="http://schemas.microsoft.com/office/powerpoint/2010/main" val="2553700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557918"/>
            <a:ext cx="9144000" cy="300082"/>
          </a:xfrm>
          <a:prstGeom prst="rect">
            <a:avLst/>
          </a:prstGeom>
          <a:solidFill>
            <a:srgbClr val="0D7C8D"/>
          </a:solidFill>
        </p:spPr>
        <p:txBody>
          <a:bodyPr wrap="square" rtlCol="0">
            <a:spAutoFit/>
          </a:bodyPr>
          <a:lstStyle/>
          <a:p>
            <a:endParaRPr lang="en-CA" sz="1350" dirty="0"/>
          </a:p>
        </p:txBody>
      </p:sp>
      <p:sp>
        <p:nvSpPr>
          <p:cNvPr id="10" name="TextBox 9"/>
          <p:cNvSpPr txBox="1"/>
          <p:nvPr/>
        </p:nvSpPr>
        <p:spPr>
          <a:xfrm>
            <a:off x="0" y="6257836"/>
            <a:ext cx="9144000" cy="300082"/>
          </a:xfrm>
          <a:prstGeom prst="rect">
            <a:avLst/>
          </a:prstGeom>
          <a:solidFill>
            <a:srgbClr val="00ADA6"/>
          </a:solidFill>
        </p:spPr>
        <p:txBody>
          <a:bodyPr wrap="square" rtlCol="0">
            <a:spAutoFit/>
          </a:bodyPr>
          <a:lstStyle/>
          <a:p>
            <a:endParaRPr lang="en-CA" sz="1350" dirty="0"/>
          </a:p>
        </p:txBody>
      </p:sp>
      <p:sp>
        <p:nvSpPr>
          <p:cNvPr id="11" name="TextBox 10"/>
          <p:cNvSpPr txBox="1"/>
          <p:nvPr/>
        </p:nvSpPr>
        <p:spPr>
          <a:xfrm>
            <a:off x="0" y="6036447"/>
            <a:ext cx="9144000" cy="300082"/>
          </a:xfrm>
          <a:prstGeom prst="rect">
            <a:avLst/>
          </a:prstGeom>
          <a:solidFill>
            <a:srgbClr val="A0E0A9"/>
          </a:solidFill>
        </p:spPr>
        <p:txBody>
          <a:bodyPr wrap="square" rtlCol="0">
            <a:spAutoFit/>
          </a:bodyPr>
          <a:lstStyle/>
          <a:p>
            <a:endParaRPr lang="en-CA" sz="1350" dirty="0"/>
          </a:p>
        </p:txBody>
      </p:sp>
      <p:sp>
        <p:nvSpPr>
          <p:cNvPr id="2" name="Title 1">
            <a:extLst>
              <a:ext uri="{FF2B5EF4-FFF2-40B4-BE49-F238E27FC236}">
                <a16:creationId xmlns:a16="http://schemas.microsoft.com/office/drawing/2014/main" id="{A6B62B77-73C0-444D-9172-C8C73E4520D5}"/>
              </a:ext>
            </a:extLst>
          </p:cNvPr>
          <p:cNvSpPr>
            <a:spLocks noGrp="1"/>
          </p:cNvSpPr>
          <p:nvPr>
            <p:ph type="title"/>
          </p:nvPr>
        </p:nvSpPr>
        <p:spPr>
          <a:xfrm>
            <a:off x="628650" y="365127"/>
            <a:ext cx="7886700" cy="899794"/>
          </a:xfrm>
        </p:spPr>
        <p:txBody>
          <a:bodyPr/>
          <a:lstStyle/>
          <a:p>
            <a:pPr algn="l"/>
            <a:r>
              <a:rPr lang="en-US" dirty="0">
                <a:solidFill>
                  <a:schemeClr val="tx1">
                    <a:lumMod val="75000"/>
                    <a:lumOff val="25000"/>
                  </a:schemeClr>
                </a:solidFill>
                <a:latin typeface="Trebuchet MS" panose="020B0703020202090204" pitchFamily="34" charset="0"/>
              </a:rPr>
              <a:t>Themes and Priorities</a:t>
            </a:r>
          </a:p>
        </p:txBody>
      </p:sp>
      <p:sp>
        <p:nvSpPr>
          <p:cNvPr id="3" name="Content Placeholder 2">
            <a:extLst>
              <a:ext uri="{FF2B5EF4-FFF2-40B4-BE49-F238E27FC236}">
                <a16:creationId xmlns:a16="http://schemas.microsoft.com/office/drawing/2014/main" id="{C11CA6AB-3124-C646-996F-D58B3ABA60C2}"/>
              </a:ext>
            </a:extLst>
          </p:cNvPr>
          <p:cNvSpPr>
            <a:spLocks noGrp="1"/>
          </p:cNvSpPr>
          <p:nvPr>
            <p:ph idx="1"/>
          </p:nvPr>
        </p:nvSpPr>
        <p:spPr>
          <a:xfrm>
            <a:off x="628650" y="1385027"/>
            <a:ext cx="7886700" cy="4351338"/>
          </a:xfrm>
        </p:spPr>
        <p:txBody>
          <a:bodyPr>
            <a:normAutofit fontScale="77500" lnSpcReduction="20000"/>
          </a:bodyPr>
          <a:lstStyle/>
          <a:p>
            <a:pPr marL="457200" lvl="0" indent="-457200">
              <a:buFont typeface="+mj-lt"/>
              <a:buAutoNum type="arabicPeriod"/>
            </a:pPr>
            <a:r>
              <a:rPr lang="en-US" dirty="0">
                <a:solidFill>
                  <a:schemeClr val="tx1">
                    <a:lumMod val="75000"/>
                    <a:lumOff val="25000"/>
                  </a:schemeClr>
                </a:solidFill>
                <a:latin typeface="Trebuchet MS" panose="020B0703020202090204" pitchFamily="34" charset="0"/>
              </a:rPr>
              <a:t>Children and youth with special needs</a:t>
            </a:r>
            <a:endParaRPr lang="en-CA" dirty="0">
              <a:solidFill>
                <a:schemeClr val="tx1">
                  <a:lumMod val="75000"/>
                  <a:lumOff val="25000"/>
                </a:schemeClr>
              </a:solidFill>
              <a:latin typeface="Trebuchet MS" panose="020B0703020202090204" pitchFamily="34" charset="0"/>
            </a:endParaRPr>
          </a:p>
          <a:p>
            <a:pPr marL="457200" indent="-457200">
              <a:buFont typeface="+mj-lt"/>
              <a:buAutoNum type="arabicPeriod"/>
            </a:pPr>
            <a:endParaRPr lang="en-CA" dirty="0">
              <a:solidFill>
                <a:schemeClr val="tx1">
                  <a:lumMod val="75000"/>
                  <a:lumOff val="25000"/>
                </a:schemeClr>
              </a:solidFill>
              <a:latin typeface="Trebuchet MS" panose="020B0703020202090204" pitchFamily="34" charset="0"/>
            </a:endParaRPr>
          </a:p>
          <a:p>
            <a:pPr marL="457200" lvl="0" indent="-457200">
              <a:buFont typeface="+mj-lt"/>
              <a:buAutoNum type="arabicPeriod"/>
            </a:pPr>
            <a:r>
              <a:rPr lang="en-US" dirty="0">
                <a:solidFill>
                  <a:schemeClr val="tx1">
                    <a:lumMod val="75000"/>
                    <a:lumOff val="25000"/>
                  </a:schemeClr>
                </a:solidFill>
                <a:latin typeface="Trebuchet MS" panose="020B0703020202090204" pitchFamily="34" charset="0"/>
              </a:rPr>
              <a:t>Child and youth mental health</a:t>
            </a:r>
            <a:endParaRPr lang="en-CA" dirty="0">
              <a:solidFill>
                <a:schemeClr val="tx1">
                  <a:lumMod val="75000"/>
                  <a:lumOff val="25000"/>
                </a:schemeClr>
              </a:solidFill>
              <a:latin typeface="Trebuchet MS" panose="020B0703020202090204" pitchFamily="34" charset="0"/>
            </a:endParaRPr>
          </a:p>
          <a:p>
            <a:pPr marL="457200" indent="-457200">
              <a:buFont typeface="+mj-lt"/>
              <a:buAutoNum type="arabicPeriod"/>
            </a:pPr>
            <a:endParaRPr lang="en-CA" dirty="0">
              <a:solidFill>
                <a:schemeClr val="tx1">
                  <a:lumMod val="75000"/>
                  <a:lumOff val="25000"/>
                </a:schemeClr>
              </a:solidFill>
              <a:latin typeface="Trebuchet MS" panose="020B0703020202090204" pitchFamily="34" charset="0"/>
            </a:endParaRPr>
          </a:p>
          <a:p>
            <a:pPr marL="457200" lvl="0" indent="-457200">
              <a:buFont typeface="+mj-lt"/>
              <a:buAutoNum type="arabicPeriod"/>
            </a:pPr>
            <a:r>
              <a:rPr lang="en-US" dirty="0">
                <a:solidFill>
                  <a:schemeClr val="tx1">
                    <a:lumMod val="75000"/>
                    <a:lumOff val="25000"/>
                  </a:schemeClr>
                </a:solidFill>
                <a:latin typeface="Trebuchet MS" panose="020B0703020202090204" pitchFamily="34" charset="0"/>
              </a:rPr>
              <a:t>Youth and young adults in transition </a:t>
            </a:r>
            <a:endParaRPr lang="en-CA" dirty="0">
              <a:solidFill>
                <a:schemeClr val="tx1">
                  <a:lumMod val="75000"/>
                  <a:lumOff val="25000"/>
                </a:schemeClr>
              </a:solidFill>
              <a:latin typeface="Trebuchet MS" panose="020B0703020202090204" pitchFamily="34" charset="0"/>
            </a:endParaRPr>
          </a:p>
          <a:p>
            <a:pPr marL="457200" indent="-457200">
              <a:buFont typeface="+mj-lt"/>
              <a:buAutoNum type="arabicPeriod"/>
            </a:pPr>
            <a:endParaRPr lang="en-CA" dirty="0">
              <a:solidFill>
                <a:schemeClr val="tx1">
                  <a:lumMod val="75000"/>
                  <a:lumOff val="25000"/>
                </a:schemeClr>
              </a:solidFill>
              <a:latin typeface="Trebuchet MS" panose="020B0703020202090204" pitchFamily="34" charset="0"/>
            </a:endParaRPr>
          </a:p>
          <a:p>
            <a:pPr marL="457200" lvl="0" indent="-457200">
              <a:buFont typeface="+mj-lt"/>
              <a:buAutoNum type="arabicPeriod"/>
            </a:pPr>
            <a:r>
              <a:rPr lang="en-US" dirty="0">
                <a:solidFill>
                  <a:schemeClr val="tx1">
                    <a:lumMod val="75000"/>
                    <a:lumOff val="25000"/>
                  </a:schemeClr>
                </a:solidFill>
                <a:latin typeface="Trebuchet MS" panose="020B0703020202090204" pitchFamily="34" charset="0"/>
              </a:rPr>
              <a:t>Children’s voice and rights</a:t>
            </a:r>
            <a:endParaRPr lang="en-CA" dirty="0">
              <a:solidFill>
                <a:schemeClr val="tx1">
                  <a:lumMod val="75000"/>
                  <a:lumOff val="25000"/>
                </a:schemeClr>
              </a:solidFill>
              <a:latin typeface="Trebuchet MS" panose="020B0703020202090204" pitchFamily="34" charset="0"/>
            </a:endParaRPr>
          </a:p>
          <a:p>
            <a:pPr marL="457200" indent="-457200">
              <a:buFont typeface="+mj-lt"/>
              <a:buAutoNum type="arabicPeriod"/>
            </a:pPr>
            <a:endParaRPr lang="en-CA" dirty="0">
              <a:solidFill>
                <a:schemeClr val="tx1">
                  <a:lumMod val="75000"/>
                  <a:lumOff val="25000"/>
                </a:schemeClr>
              </a:solidFill>
              <a:latin typeface="Trebuchet MS" panose="020B0703020202090204" pitchFamily="34" charset="0"/>
            </a:endParaRPr>
          </a:p>
          <a:p>
            <a:pPr marL="457200" lvl="0" indent="-457200">
              <a:buFont typeface="+mj-lt"/>
              <a:buAutoNum type="arabicPeriod"/>
            </a:pPr>
            <a:r>
              <a:rPr lang="en-US" dirty="0">
                <a:solidFill>
                  <a:schemeClr val="tx1">
                    <a:lumMod val="75000"/>
                    <a:lumOff val="25000"/>
                  </a:schemeClr>
                </a:solidFill>
                <a:latin typeface="Trebuchet MS" panose="020B0703020202090204" pitchFamily="34" charset="0"/>
              </a:rPr>
              <a:t>Supporting families and young children</a:t>
            </a:r>
            <a:endParaRPr lang="en-CA" dirty="0">
              <a:solidFill>
                <a:schemeClr val="tx1">
                  <a:lumMod val="75000"/>
                  <a:lumOff val="25000"/>
                </a:schemeClr>
              </a:solidFill>
              <a:latin typeface="Trebuchet MS" panose="020B0703020202090204" pitchFamily="34" charset="0"/>
            </a:endParaRPr>
          </a:p>
          <a:p>
            <a:pPr marL="457200" indent="-457200">
              <a:buFont typeface="+mj-lt"/>
              <a:buAutoNum type="arabicPeriod"/>
            </a:pPr>
            <a:endParaRPr lang="en-CA" dirty="0">
              <a:solidFill>
                <a:schemeClr val="tx1">
                  <a:lumMod val="75000"/>
                  <a:lumOff val="25000"/>
                </a:schemeClr>
              </a:solidFill>
              <a:latin typeface="Trebuchet MS" panose="020B0703020202090204" pitchFamily="34" charset="0"/>
            </a:endParaRPr>
          </a:p>
          <a:p>
            <a:pPr marL="457200" lvl="0" indent="-457200">
              <a:buFont typeface="+mj-lt"/>
              <a:buAutoNum type="arabicPeriod"/>
            </a:pPr>
            <a:r>
              <a:rPr lang="en-US" dirty="0">
                <a:solidFill>
                  <a:schemeClr val="tx1">
                    <a:lumMod val="75000"/>
                    <a:lumOff val="25000"/>
                  </a:schemeClr>
                </a:solidFill>
                <a:latin typeface="Trebuchet MS" panose="020B0703020202090204" pitchFamily="34" charset="0"/>
              </a:rPr>
              <a:t>Complex lives and care</a:t>
            </a:r>
            <a:endParaRPr lang="en-CA" dirty="0">
              <a:solidFill>
                <a:schemeClr val="tx1">
                  <a:lumMod val="75000"/>
                  <a:lumOff val="25000"/>
                </a:schemeClr>
              </a:solidFill>
              <a:latin typeface="Trebuchet MS" panose="020B0703020202090204" pitchFamily="34" charset="0"/>
            </a:endParaRPr>
          </a:p>
          <a:p>
            <a:pPr marL="0" indent="0">
              <a:buNone/>
            </a:pPr>
            <a:endParaRPr lang="en-CA" dirty="0"/>
          </a:p>
          <a:p>
            <a:endParaRPr lang="en-US" dirty="0"/>
          </a:p>
        </p:txBody>
      </p:sp>
    </p:spTree>
    <p:extLst>
      <p:ext uri="{BB962C8B-B14F-4D97-AF65-F5344CB8AC3E}">
        <p14:creationId xmlns:p14="http://schemas.microsoft.com/office/powerpoint/2010/main" val="305644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557918"/>
            <a:ext cx="9144000" cy="300082"/>
          </a:xfrm>
          <a:prstGeom prst="rect">
            <a:avLst/>
          </a:prstGeom>
          <a:solidFill>
            <a:srgbClr val="0D7C8D"/>
          </a:solidFill>
        </p:spPr>
        <p:txBody>
          <a:bodyPr wrap="square" rtlCol="0">
            <a:spAutoFit/>
          </a:bodyPr>
          <a:lstStyle/>
          <a:p>
            <a:endParaRPr lang="en-CA" sz="1350" dirty="0"/>
          </a:p>
        </p:txBody>
      </p:sp>
      <p:sp>
        <p:nvSpPr>
          <p:cNvPr id="10" name="TextBox 9"/>
          <p:cNvSpPr txBox="1"/>
          <p:nvPr/>
        </p:nvSpPr>
        <p:spPr>
          <a:xfrm>
            <a:off x="0" y="6257836"/>
            <a:ext cx="9144000" cy="300082"/>
          </a:xfrm>
          <a:prstGeom prst="rect">
            <a:avLst/>
          </a:prstGeom>
          <a:solidFill>
            <a:srgbClr val="00ADA6"/>
          </a:solidFill>
        </p:spPr>
        <p:txBody>
          <a:bodyPr wrap="square" rtlCol="0">
            <a:spAutoFit/>
          </a:bodyPr>
          <a:lstStyle/>
          <a:p>
            <a:endParaRPr lang="en-CA" sz="1350" dirty="0"/>
          </a:p>
        </p:txBody>
      </p:sp>
      <p:sp>
        <p:nvSpPr>
          <p:cNvPr id="11" name="TextBox 10"/>
          <p:cNvSpPr txBox="1"/>
          <p:nvPr/>
        </p:nvSpPr>
        <p:spPr>
          <a:xfrm>
            <a:off x="0" y="6036447"/>
            <a:ext cx="9144000" cy="300082"/>
          </a:xfrm>
          <a:prstGeom prst="rect">
            <a:avLst/>
          </a:prstGeom>
          <a:solidFill>
            <a:srgbClr val="A0E0A9"/>
          </a:solidFill>
        </p:spPr>
        <p:txBody>
          <a:bodyPr wrap="square" rtlCol="0">
            <a:spAutoFit/>
          </a:bodyPr>
          <a:lstStyle/>
          <a:p>
            <a:endParaRPr lang="en-CA" sz="1350" dirty="0"/>
          </a:p>
        </p:txBody>
      </p:sp>
      <p:sp>
        <p:nvSpPr>
          <p:cNvPr id="2" name="Title 1">
            <a:extLst>
              <a:ext uri="{FF2B5EF4-FFF2-40B4-BE49-F238E27FC236}">
                <a16:creationId xmlns:a16="http://schemas.microsoft.com/office/drawing/2014/main" id="{A6B62B77-73C0-444D-9172-C8C73E4520D5}"/>
              </a:ext>
            </a:extLst>
          </p:cNvPr>
          <p:cNvSpPr>
            <a:spLocks noGrp="1"/>
          </p:cNvSpPr>
          <p:nvPr>
            <p:ph type="title"/>
          </p:nvPr>
        </p:nvSpPr>
        <p:spPr>
          <a:xfrm>
            <a:off x="628650" y="365127"/>
            <a:ext cx="7886700" cy="798512"/>
          </a:xfrm>
        </p:spPr>
        <p:txBody>
          <a:bodyPr/>
          <a:lstStyle/>
          <a:p>
            <a:pPr algn="l"/>
            <a:r>
              <a:rPr lang="en-US" dirty="0">
                <a:solidFill>
                  <a:schemeClr val="tx1">
                    <a:lumMod val="75000"/>
                    <a:lumOff val="25000"/>
                  </a:schemeClr>
                </a:solidFill>
                <a:latin typeface="Trebuchet MS" panose="020B0703020202090204" pitchFamily="34" charset="0"/>
              </a:rPr>
              <a:t>Themes and Priorities</a:t>
            </a:r>
          </a:p>
        </p:txBody>
      </p:sp>
      <p:sp>
        <p:nvSpPr>
          <p:cNvPr id="3" name="Content Placeholder 2">
            <a:extLst>
              <a:ext uri="{FF2B5EF4-FFF2-40B4-BE49-F238E27FC236}">
                <a16:creationId xmlns:a16="http://schemas.microsoft.com/office/drawing/2014/main" id="{C11CA6AB-3124-C646-996F-D58B3ABA60C2}"/>
              </a:ext>
            </a:extLst>
          </p:cNvPr>
          <p:cNvSpPr>
            <a:spLocks noGrp="1"/>
          </p:cNvSpPr>
          <p:nvPr>
            <p:ph idx="1"/>
          </p:nvPr>
        </p:nvSpPr>
        <p:spPr>
          <a:xfrm>
            <a:off x="628650" y="1385027"/>
            <a:ext cx="7886700" cy="4351338"/>
          </a:xfrm>
        </p:spPr>
        <p:txBody>
          <a:bodyPr>
            <a:normAutofit fontScale="85000" lnSpcReduction="20000"/>
          </a:bodyPr>
          <a:lstStyle/>
          <a:p>
            <a:pPr marL="0" lvl="0" indent="0">
              <a:buNone/>
            </a:pPr>
            <a:r>
              <a:rPr lang="en-US" dirty="0">
                <a:solidFill>
                  <a:schemeClr val="tx1">
                    <a:lumMod val="75000"/>
                    <a:lumOff val="25000"/>
                  </a:schemeClr>
                </a:solidFill>
                <a:latin typeface="Trebuchet MS" panose="020B0703020202090204" pitchFamily="34" charset="0"/>
              </a:rPr>
              <a:t>7.  Residential care</a:t>
            </a:r>
            <a:endParaRPr lang="en-CA" dirty="0">
              <a:solidFill>
                <a:schemeClr val="tx1">
                  <a:lumMod val="75000"/>
                  <a:lumOff val="25000"/>
                </a:schemeClr>
              </a:solidFill>
              <a:latin typeface="Trebuchet MS" panose="020B0703020202090204" pitchFamily="34" charset="0"/>
            </a:endParaRPr>
          </a:p>
          <a:p>
            <a:pPr marL="0" indent="0">
              <a:buNone/>
            </a:pPr>
            <a:endParaRPr lang="en-CA" dirty="0">
              <a:solidFill>
                <a:schemeClr val="tx1">
                  <a:lumMod val="75000"/>
                  <a:lumOff val="25000"/>
                </a:schemeClr>
              </a:solidFill>
              <a:latin typeface="Trebuchet MS" panose="020B0703020202090204" pitchFamily="34" charset="0"/>
            </a:endParaRPr>
          </a:p>
          <a:p>
            <a:pPr marL="0" lvl="0" indent="0">
              <a:buNone/>
            </a:pPr>
            <a:r>
              <a:rPr lang="en-US" dirty="0">
                <a:solidFill>
                  <a:schemeClr val="tx1">
                    <a:lumMod val="75000"/>
                    <a:lumOff val="25000"/>
                  </a:schemeClr>
                </a:solidFill>
                <a:latin typeface="Trebuchet MS" panose="020B0703020202090204" pitchFamily="34" charset="0"/>
              </a:rPr>
              <a:t>8.  Substance use</a:t>
            </a:r>
            <a:endParaRPr lang="en-CA" dirty="0">
              <a:solidFill>
                <a:schemeClr val="tx1">
                  <a:lumMod val="75000"/>
                  <a:lumOff val="25000"/>
                </a:schemeClr>
              </a:solidFill>
              <a:latin typeface="Trebuchet MS" panose="020B0703020202090204" pitchFamily="34" charset="0"/>
            </a:endParaRPr>
          </a:p>
          <a:p>
            <a:pPr marL="0" indent="0">
              <a:buNone/>
            </a:pPr>
            <a:endParaRPr lang="en-CA" dirty="0">
              <a:solidFill>
                <a:schemeClr val="tx1">
                  <a:lumMod val="75000"/>
                  <a:lumOff val="25000"/>
                </a:schemeClr>
              </a:solidFill>
              <a:latin typeface="Trebuchet MS" panose="020B0703020202090204" pitchFamily="34" charset="0"/>
            </a:endParaRPr>
          </a:p>
          <a:p>
            <a:pPr marL="0" lvl="0" indent="0">
              <a:buNone/>
            </a:pPr>
            <a:r>
              <a:rPr lang="en-CA" dirty="0">
                <a:solidFill>
                  <a:schemeClr val="tx1">
                    <a:lumMod val="75000"/>
                    <a:lumOff val="25000"/>
                  </a:schemeClr>
                </a:solidFill>
                <a:latin typeface="Trebuchet MS" panose="020B0703020202090204" pitchFamily="34" charset="0"/>
              </a:rPr>
              <a:t>9.  Family violence, Gender-based violence</a:t>
            </a:r>
          </a:p>
          <a:p>
            <a:pPr marL="0" indent="0">
              <a:buNone/>
            </a:pPr>
            <a:endParaRPr lang="en-CA" dirty="0">
              <a:solidFill>
                <a:schemeClr val="tx1">
                  <a:lumMod val="75000"/>
                  <a:lumOff val="25000"/>
                </a:schemeClr>
              </a:solidFill>
              <a:latin typeface="Trebuchet MS" panose="020B0703020202090204" pitchFamily="34" charset="0"/>
            </a:endParaRPr>
          </a:p>
          <a:p>
            <a:pPr marL="0" lvl="0" indent="0">
              <a:buNone/>
            </a:pPr>
            <a:r>
              <a:rPr lang="en-US" dirty="0">
                <a:solidFill>
                  <a:schemeClr val="tx1">
                    <a:lumMod val="75000"/>
                    <a:lumOff val="25000"/>
                  </a:schemeClr>
                </a:solidFill>
                <a:latin typeface="Trebuchet MS" panose="020B0703020202090204" pitchFamily="34" charset="0"/>
              </a:rPr>
              <a:t>10. Illuminating cultural connections and supports for belonging</a:t>
            </a:r>
            <a:endParaRPr lang="en-CA" dirty="0">
              <a:solidFill>
                <a:schemeClr val="tx1">
                  <a:lumMod val="75000"/>
                  <a:lumOff val="25000"/>
                </a:schemeClr>
              </a:solidFill>
              <a:latin typeface="Trebuchet MS" panose="020B0703020202090204" pitchFamily="34" charset="0"/>
            </a:endParaRPr>
          </a:p>
          <a:p>
            <a:pPr marL="0" indent="0">
              <a:buNone/>
            </a:pPr>
            <a:endParaRPr lang="en-CA" dirty="0">
              <a:solidFill>
                <a:schemeClr val="tx1">
                  <a:lumMod val="75000"/>
                  <a:lumOff val="25000"/>
                </a:schemeClr>
              </a:solidFill>
              <a:latin typeface="Trebuchet MS" panose="020B0703020202090204" pitchFamily="34" charset="0"/>
            </a:endParaRPr>
          </a:p>
          <a:p>
            <a:pPr marL="0" lvl="0" indent="0">
              <a:buNone/>
            </a:pPr>
            <a:r>
              <a:rPr lang="en-US" dirty="0">
                <a:solidFill>
                  <a:schemeClr val="tx1">
                    <a:lumMod val="75000"/>
                    <a:lumOff val="25000"/>
                  </a:schemeClr>
                </a:solidFill>
                <a:latin typeface="Trebuchet MS" panose="020B0703020202090204" pitchFamily="34" charset="0"/>
              </a:rPr>
              <a:t>11. Enhancing access to data and knowledge</a:t>
            </a:r>
            <a:endParaRPr lang="en-CA" dirty="0">
              <a:solidFill>
                <a:schemeClr val="tx1">
                  <a:lumMod val="75000"/>
                  <a:lumOff val="25000"/>
                </a:schemeClr>
              </a:solidFill>
              <a:latin typeface="Trebuchet MS" panose="020B0703020202090204" pitchFamily="34" charset="0"/>
            </a:endParaRPr>
          </a:p>
          <a:p>
            <a:endParaRPr lang="en-US" dirty="0"/>
          </a:p>
        </p:txBody>
      </p:sp>
    </p:spTree>
    <p:extLst>
      <p:ext uri="{BB962C8B-B14F-4D97-AF65-F5344CB8AC3E}">
        <p14:creationId xmlns:p14="http://schemas.microsoft.com/office/powerpoint/2010/main" val="1143296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45C425-B37A-0D41-BE87-4FE8CEE5A259}"/>
              </a:ext>
            </a:extLst>
          </p:cNvPr>
          <p:cNvPicPr>
            <a:picLocks noChangeAspect="1"/>
          </p:cNvPicPr>
          <p:nvPr/>
        </p:nvPicPr>
        <p:blipFill rotWithShape="1">
          <a:blip r:embed="rId3"/>
          <a:srcRect l="871" r="20018"/>
          <a:stretch/>
        </p:blipFill>
        <p:spPr>
          <a:xfrm>
            <a:off x="-661205" y="0"/>
            <a:ext cx="11205947" cy="6857999"/>
          </a:xfrm>
          <a:prstGeom prst="rect">
            <a:avLst/>
          </a:prstGeom>
        </p:spPr>
      </p:pic>
    </p:spTree>
    <p:extLst>
      <p:ext uri="{BB962C8B-B14F-4D97-AF65-F5344CB8AC3E}">
        <p14:creationId xmlns:p14="http://schemas.microsoft.com/office/powerpoint/2010/main" val="22018357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557918"/>
            <a:ext cx="9144000" cy="300082"/>
          </a:xfrm>
          <a:prstGeom prst="rect">
            <a:avLst/>
          </a:prstGeom>
          <a:solidFill>
            <a:srgbClr val="0D7C8D"/>
          </a:solidFill>
        </p:spPr>
        <p:txBody>
          <a:bodyPr wrap="square" rtlCol="0">
            <a:spAutoFit/>
          </a:bodyPr>
          <a:lstStyle/>
          <a:p>
            <a:endParaRPr lang="en-CA" sz="1350" dirty="0"/>
          </a:p>
        </p:txBody>
      </p:sp>
      <p:sp>
        <p:nvSpPr>
          <p:cNvPr id="10" name="TextBox 9"/>
          <p:cNvSpPr txBox="1"/>
          <p:nvPr/>
        </p:nvSpPr>
        <p:spPr>
          <a:xfrm>
            <a:off x="0" y="6257836"/>
            <a:ext cx="9144000" cy="300082"/>
          </a:xfrm>
          <a:prstGeom prst="rect">
            <a:avLst/>
          </a:prstGeom>
          <a:solidFill>
            <a:srgbClr val="00ADA6"/>
          </a:solidFill>
        </p:spPr>
        <p:txBody>
          <a:bodyPr wrap="square" rtlCol="0">
            <a:spAutoFit/>
          </a:bodyPr>
          <a:lstStyle/>
          <a:p>
            <a:endParaRPr lang="en-CA" sz="1350" dirty="0"/>
          </a:p>
        </p:txBody>
      </p:sp>
      <p:sp>
        <p:nvSpPr>
          <p:cNvPr id="11" name="TextBox 10"/>
          <p:cNvSpPr txBox="1"/>
          <p:nvPr/>
        </p:nvSpPr>
        <p:spPr>
          <a:xfrm>
            <a:off x="0" y="6036447"/>
            <a:ext cx="9144000" cy="300082"/>
          </a:xfrm>
          <a:prstGeom prst="rect">
            <a:avLst/>
          </a:prstGeom>
          <a:solidFill>
            <a:srgbClr val="A0E0A9"/>
          </a:solidFill>
        </p:spPr>
        <p:txBody>
          <a:bodyPr wrap="square" rtlCol="0">
            <a:spAutoFit/>
          </a:bodyPr>
          <a:lstStyle/>
          <a:p>
            <a:endParaRPr lang="en-CA" sz="1350" dirty="0"/>
          </a:p>
        </p:txBody>
      </p:sp>
      <p:sp>
        <p:nvSpPr>
          <p:cNvPr id="2" name="Title 1">
            <a:extLst>
              <a:ext uri="{FF2B5EF4-FFF2-40B4-BE49-F238E27FC236}">
                <a16:creationId xmlns:a16="http://schemas.microsoft.com/office/drawing/2014/main" id="{A6B62B77-73C0-444D-9172-C8C73E4520D5}"/>
              </a:ext>
            </a:extLst>
          </p:cNvPr>
          <p:cNvSpPr>
            <a:spLocks noGrp="1"/>
          </p:cNvSpPr>
          <p:nvPr>
            <p:ph type="title"/>
          </p:nvPr>
        </p:nvSpPr>
        <p:spPr/>
        <p:txBody>
          <a:bodyPr>
            <a:normAutofit/>
          </a:bodyPr>
          <a:lstStyle/>
          <a:p>
            <a:pPr algn="l"/>
            <a:r>
              <a:rPr lang="en-US" dirty="0">
                <a:solidFill>
                  <a:schemeClr val="tx1">
                    <a:lumMod val="75000"/>
                    <a:lumOff val="25000"/>
                  </a:schemeClr>
                </a:solidFill>
                <a:latin typeface="Trebuchet MS" panose="020B0703020202090204" pitchFamily="34" charset="0"/>
              </a:rPr>
              <a:t>Complexity and Intersections</a:t>
            </a:r>
          </a:p>
        </p:txBody>
      </p:sp>
      <p:sp>
        <p:nvSpPr>
          <p:cNvPr id="3" name="Content Placeholder 2">
            <a:extLst>
              <a:ext uri="{FF2B5EF4-FFF2-40B4-BE49-F238E27FC236}">
                <a16:creationId xmlns:a16="http://schemas.microsoft.com/office/drawing/2014/main" id="{C11CA6AB-3124-C646-996F-D58B3ABA60C2}"/>
              </a:ext>
            </a:extLst>
          </p:cNvPr>
          <p:cNvSpPr>
            <a:spLocks noGrp="1"/>
          </p:cNvSpPr>
          <p:nvPr>
            <p:ph idx="1"/>
          </p:nvPr>
        </p:nvSpPr>
        <p:spPr>
          <a:xfrm>
            <a:off x="628650" y="1385027"/>
            <a:ext cx="7886700" cy="4351338"/>
          </a:xfrm>
        </p:spPr>
        <p:txBody>
          <a:bodyPr>
            <a:normAutofit fontScale="85000" lnSpcReduction="10000"/>
          </a:bodyPr>
          <a:lstStyle/>
          <a:p>
            <a:r>
              <a:rPr lang="en-US" dirty="0">
                <a:solidFill>
                  <a:schemeClr val="tx1">
                    <a:lumMod val="75000"/>
                    <a:lumOff val="25000"/>
                  </a:schemeClr>
                </a:solidFill>
                <a:latin typeface="Trebuchet MS" panose="020B0703020202090204" pitchFamily="34" charset="0"/>
              </a:rPr>
              <a:t>No simple solutions</a:t>
            </a:r>
          </a:p>
          <a:p>
            <a:r>
              <a:rPr lang="en-US" dirty="0">
                <a:solidFill>
                  <a:schemeClr val="tx1">
                    <a:lumMod val="75000"/>
                    <a:lumOff val="25000"/>
                  </a:schemeClr>
                </a:solidFill>
                <a:latin typeface="Trebuchet MS" panose="020B0703020202090204" pitchFamily="34" charset="0"/>
              </a:rPr>
              <a:t>When we speak to supporting youth with complex lives we must also  consider residential care, mental health, substance use, gender based violence</a:t>
            </a:r>
          </a:p>
          <a:p>
            <a:r>
              <a:rPr lang="en-US" dirty="0">
                <a:solidFill>
                  <a:schemeClr val="tx1">
                    <a:lumMod val="75000"/>
                    <a:lumOff val="25000"/>
                  </a:schemeClr>
                </a:solidFill>
                <a:latin typeface="Trebuchet MS" panose="020B0703020202090204" pitchFamily="34" charset="0"/>
              </a:rPr>
              <a:t>When we speak about supporting families with children in the early years we must also consider children and youth with special needs, inequities and racism experienced by Indigenous and racialized families, the prevalence of gender-based violence</a:t>
            </a:r>
          </a:p>
        </p:txBody>
      </p:sp>
    </p:spTree>
    <p:extLst>
      <p:ext uri="{BB962C8B-B14F-4D97-AF65-F5344CB8AC3E}">
        <p14:creationId xmlns:p14="http://schemas.microsoft.com/office/powerpoint/2010/main" val="32043768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a:extLst>
              <a:ext uri="{FF2B5EF4-FFF2-40B4-BE49-F238E27FC236}">
                <a16:creationId xmlns:a16="http://schemas.microsoft.com/office/drawing/2014/main" id="{C4B0EC16-3C49-1D48-B8AA-8DE3DB0BF972}"/>
              </a:ext>
            </a:extLst>
          </p:cNvPr>
          <p:cNvPicPr>
            <a:picLocks noGrp="1" noChangeAspect="1"/>
          </p:cNvPicPr>
          <p:nvPr>
            <p:ph sz="half" idx="2"/>
          </p:nvPr>
        </p:nvPicPr>
        <p:blipFill rotWithShape="1">
          <a:blip r:embed="rId3">
            <a:alphaModFix amt="35000"/>
          </a:blip>
          <a:srcRect l="7973" r="16000" b="-1"/>
          <a:stretch/>
        </p:blipFill>
        <p:spPr>
          <a:xfrm>
            <a:off x="0" y="0"/>
            <a:ext cx="9468544" cy="6016303"/>
          </a:xfrm>
          <a:prstGeom prst="rect">
            <a:avLst/>
          </a:prstGeom>
        </p:spPr>
      </p:pic>
      <p:sp>
        <p:nvSpPr>
          <p:cNvPr id="2" name="Title 1">
            <a:extLst>
              <a:ext uri="{FF2B5EF4-FFF2-40B4-BE49-F238E27FC236}">
                <a16:creationId xmlns:a16="http://schemas.microsoft.com/office/drawing/2014/main" id="{4F39ECC8-B5AF-4444-8F0F-28D527DFE802}"/>
              </a:ext>
            </a:extLst>
          </p:cNvPr>
          <p:cNvSpPr>
            <a:spLocks noGrp="1"/>
          </p:cNvSpPr>
          <p:nvPr>
            <p:ph type="title"/>
          </p:nvPr>
        </p:nvSpPr>
        <p:spPr>
          <a:xfrm>
            <a:off x="482600" y="584865"/>
            <a:ext cx="8178800" cy="851803"/>
          </a:xfrm>
        </p:spPr>
        <p:txBody>
          <a:bodyPr vert="horz" lIns="68580" tIns="34290" rIns="68580" bIns="34290" rtlCol="0" anchor="ctr">
            <a:normAutofit/>
          </a:bodyPr>
          <a:lstStyle/>
          <a:p>
            <a:pPr algn="l"/>
            <a:r>
              <a:rPr lang="en-US" sz="2700" dirty="0">
                <a:solidFill>
                  <a:schemeClr val="tx1">
                    <a:lumMod val="75000"/>
                    <a:lumOff val="25000"/>
                  </a:schemeClr>
                </a:solidFill>
                <a:latin typeface="Trebuchet MS" panose="020B0703020202090204" pitchFamily="34" charset="0"/>
              </a:rPr>
              <a:t>Role of the Deputy Representatives</a:t>
            </a:r>
          </a:p>
        </p:txBody>
      </p:sp>
      <p:sp>
        <p:nvSpPr>
          <p:cNvPr id="3" name="Content Placeholder 2">
            <a:extLst>
              <a:ext uri="{FF2B5EF4-FFF2-40B4-BE49-F238E27FC236}">
                <a16:creationId xmlns:a16="http://schemas.microsoft.com/office/drawing/2014/main" id="{436C5A9C-3108-6D43-9225-8419110C0B4F}"/>
              </a:ext>
            </a:extLst>
          </p:cNvPr>
          <p:cNvSpPr>
            <a:spLocks noGrp="1"/>
          </p:cNvSpPr>
          <p:nvPr>
            <p:ph sz="half" idx="1"/>
          </p:nvPr>
        </p:nvSpPr>
        <p:spPr>
          <a:xfrm>
            <a:off x="482600" y="1436668"/>
            <a:ext cx="8178800" cy="4053305"/>
          </a:xfrm>
        </p:spPr>
        <p:txBody>
          <a:bodyPr vert="horz" lIns="68580" tIns="34290" rIns="68580" bIns="34290" rtlCol="0">
            <a:normAutofit fontScale="92500" lnSpcReduction="10000"/>
          </a:bodyPr>
          <a:lstStyle/>
          <a:p>
            <a:r>
              <a:rPr lang="en-US" sz="2000" dirty="0">
                <a:solidFill>
                  <a:schemeClr val="tx1">
                    <a:lumMod val="75000"/>
                    <a:lumOff val="25000"/>
                  </a:schemeClr>
                </a:solidFill>
                <a:latin typeface="Trebuchet MS" panose="020B0703020202090204" pitchFamily="34" charset="0"/>
              </a:rPr>
              <a:t>Work closely with the Representative and Executive team to enact vision and strategic priorities </a:t>
            </a:r>
          </a:p>
          <a:p>
            <a:r>
              <a:rPr lang="en-US" sz="2000" dirty="0">
                <a:solidFill>
                  <a:schemeClr val="tx1">
                    <a:lumMod val="75000"/>
                    <a:lumOff val="25000"/>
                  </a:schemeClr>
                </a:solidFill>
                <a:latin typeface="Trebuchet MS" panose="020B0703020202090204" pitchFamily="34" charset="0"/>
              </a:rPr>
              <a:t>Provide strategic, non-partisan advice to Representative</a:t>
            </a:r>
          </a:p>
          <a:p>
            <a:r>
              <a:rPr lang="en-US" sz="2000" dirty="0">
                <a:solidFill>
                  <a:schemeClr val="tx1">
                    <a:lumMod val="75000"/>
                    <a:lumOff val="25000"/>
                  </a:schemeClr>
                </a:solidFill>
                <a:latin typeface="Trebuchet MS" panose="020B0703020202090204" pitchFamily="34" charset="0"/>
              </a:rPr>
              <a:t>Lead people and projects</a:t>
            </a:r>
          </a:p>
          <a:p>
            <a:r>
              <a:rPr lang="en-US" sz="2000" dirty="0">
                <a:solidFill>
                  <a:schemeClr val="tx1">
                    <a:lumMod val="75000"/>
                    <a:lumOff val="25000"/>
                  </a:schemeClr>
                </a:solidFill>
                <a:latin typeface="Trebuchet MS" panose="020B0703020202090204" pitchFamily="34" charset="0"/>
              </a:rPr>
              <a:t>Accountable for performance of their teams in alignment with priorities, objectives and outcomes</a:t>
            </a:r>
          </a:p>
          <a:p>
            <a:r>
              <a:rPr lang="en-US" sz="2000" dirty="0">
                <a:solidFill>
                  <a:schemeClr val="tx1">
                    <a:lumMod val="75000"/>
                    <a:lumOff val="25000"/>
                  </a:schemeClr>
                </a:solidFill>
                <a:latin typeface="Trebuchet MS" panose="020B0703020202090204" pitchFamily="34" charset="0"/>
              </a:rPr>
              <a:t>Manage within budget</a:t>
            </a:r>
          </a:p>
          <a:p>
            <a:r>
              <a:rPr lang="en-US" sz="2000" dirty="0">
                <a:solidFill>
                  <a:schemeClr val="tx1">
                    <a:lumMod val="75000"/>
                    <a:lumOff val="25000"/>
                  </a:schemeClr>
                </a:solidFill>
                <a:latin typeface="Trebuchet MS" panose="020B0703020202090204" pitchFamily="34" charset="0"/>
              </a:rPr>
              <a:t>Meet with and present to community groups, service providers, youth and young adults and Select Standing Committee on Children and Youth</a:t>
            </a:r>
          </a:p>
          <a:p>
            <a:r>
              <a:rPr lang="en-US" sz="2000" dirty="0">
                <a:solidFill>
                  <a:schemeClr val="tx1">
                    <a:lumMod val="75000"/>
                    <a:lumOff val="25000"/>
                  </a:schemeClr>
                </a:solidFill>
                <a:latin typeface="Trebuchet MS" panose="020B0703020202090204" pitchFamily="34" charset="0"/>
              </a:rPr>
              <a:t>Advocate for service and program reform to better serve children, youth and young adults</a:t>
            </a:r>
          </a:p>
          <a:p>
            <a:r>
              <a:rPr lang="en-US" sz="2000" dirty="0">
                <a:solidFill>
                  <a:schemeClr val="tx1">
                    <a:lumMod val="75000"/>
                    <a:lumOff val="25000"/>
                  </a:schemeClr>
                </a:solidFill>
                <a:latin typeface="Trebuchet MS" panose="020B0703020202090204" pitchFamily="34" charset="0"/>
              </a:rPr>
              <a:t>Discover and highlight </a:t>
            </a:r>
            <a:r>
              <a:rPr lang="en-US" sz="2000" dirty="0" err="1">
                <a:solidFill>
                  <a:schemeClr val="tx1">
                    <a:lumMod val="75000"/>
                    <a:lumOff val="25000"/>
                  </a:schemeClr>
                </a:solidFill>
                <a:latin typeface="Trebuchet MS" panose="020B0703020202090204" pitchFamily="34" charset="0"/>
              </a:rPr>
              <a:t>brightspots</a:t>
            </a:r>
            <a:endParaRPr lang="en-US" sz="2000" dirty="0">
              <a:solidFill>
                <a:schemeClr val="tx1">
                  <a:lumMod val="75000"/>
                  <a:lumOff val="25000"/>
                </a:schemeClr>
              </a:solidFill>
              <a:latin typeface="Trebuchet MS" panose="020B0703020202090204" pitchFamily="34" charset="0"/>
            </a:endParaRPr>
          </a:p>
          <a:p>
            <a:endParaRPr lang="en-US" sz="1500" dirty="0"/>
          </a:p>
        </p:txBody>
      </p:sp>
      <p:sp>
        <p:nvSpPr>
          <p:cNvPr id="6" name="TextBox 5"/>
          <p:cNvSpPr txBox="1"/>
          <p:nvPr/>
        </p:nvSpPr>
        <p:spPr>
          <a:xfrm>
            <a:off x="0" y="6557918"/>
            <a:ext cx="9144000" cy="300082"/>
          </a:xfrm>
          <a:prstGeom prst="rect">
            <a:avLst/>
          </a:prstGeom>
          <a:solidFill>
            <a:srgbClr val="0D7C8D"/>
          </a:solidFill>
        </p:spPr>
        <p:txBody>
          <a:bodyPr wrap="square" rtlCol="0">
            <a:spAutoFit/>
          </a:bodyPr>
          <a:lstStyle/>
          <a:p>
            <a:endParaRPr lang="en-CA" sz="1350" dirty="0"/>
          </a:p>
        </p:txBody>
      </p:sp>
      <p:sp>
        <p:nvSpPr>
          <p:cNvPr id="10" name="TextBox 9"/>
          <p:cNvSpPr txBox="1"/>
          <p:nvPr/>
        </p:nvSpPr>
        <p:spPr>
          <a:xfrm>
            <a:off x="0" y="6257836"/>
            <a:ext cx="9144000" cy="300082"/>
          </a:xfrm>
          <a:prstGeom prst="rect">
            <a:avLst/>
          </a:prstGeom>
          <a:solidFill>
            <a:srgbClr val="00ADA6"/>
          </a:solidFill>
        </p:spPr>
        <p:txBody>
          <a:bodyPr wrap="square" rtlCol="0">
            <a:spAutoFit/>
          </a:bodyPr>
          <a:lstStyle/>
          <a:p>
            <a:endParaRPr lang="en-CA" sz="1350" dirty="0"/>
          </a:p>
        </p:txBody>
      </p:sp>
      <p:sp>
        <p:nvSpPr>
          <p:cNvPr id="11" name="TextBox 10"/>
          <p:cNvSpPr txBox="1"/>
          <p:nvPr/>
        </p:nvSpPr>
        <p:spPr>
          <a:xfrm>
            <a:off x="0" y="5988968"/>
            <a:ext cx="9144000" cy="300082"/>
          </a:xfrm>
          <a:prstGeom prst="rect">
            <a:avLst/>
          </a:prstGeom>
          <a:solidFill>
            <a:srgbClr val="A0E0A9"/>
          </a:solidFill>
        </p:spPr>
        <p:txBody>
          <a:bodyPr wrap="square" rtlCol="0">
            <a:spAutoFit/>
          </a:bodyPr>
          <a:lstStyle/>
          <a:p>
            <a:endParaRPr lang="en-CA" sz="1350" dirty="0"/>
          </a:p>
        </p:txBody>
      </p:sp>
    </p:spTree>
    <p:extLst>
      <p:ext uri="{BB962C8B-B14F-4D97-AF65-F5344CB8AC3E}">
        <p14:creationId xmlns:p14="http://schemas.microsoft.com/office/powerpoint/2010/main" val="38805923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0D8B41-EE34-41D7-8248-F6970105DCC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6766560"/>
            <a:ext cx="9144000" cy="182880"/>
          </a:xfrm>
          <a:prstGeom prst="rect">
            <a:avLst/>
          </a:prstGeom>
        </p:spPr>
      </p:pic>
      <p:pic>
        <p:nvPicPr>
          <p:cNvPr id="3" name="Picture 2">
            <a:extLst>
              <a:ext uri="{FF2B5EF4-FFF2-40B4-BE49-F238E27FC236}">
                <a16:creationId xmlns:a16="http://schemas.microsoft.com/office/drawing/2014/main" id="{10AE933A-03AF-41CC-BDC9-A4856620E03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6577710"/>
            <a:ext cx="9144000" cy="188850"/>
          </a:xfrm>
          <a:prstGeom prst="rect">
            <a:avLst/>
          </a:prstGeom>
        </p:spPr>
      </p:pic>
      <p:pic>
        <p:nvPicPr>
          <p:cNvPr id="10" name="Picture 9">
            <a:extLst>
              <a:ext uri="{FF2B5EF4-FFF2-40B4-BE49-F238E27FC236}">
                <a16:creationId xmlns:a16="http://schemas.microsoft.com/office/drawing/2014/main" id="{4AD73B9B-E4CC-485A-BD0B-CBCE7F6DD70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6391806"/>
            <a:ext cx="9144000" cy="182758"/>
          </a:xfrm>
          <a:prstGeom prst="rect">
            <a:avLst/>
          </a:prstGeom>
        </p:spPr>
      </p:pic>
      <p:sp>
        <p:nvSpPr>
          <p:cNvPr id="4" name="Title 3">
            <a:extLst>
              <a:ext uri="{FF2B5EF4-FFF2-40B4-BE49-F238E27FC236}">
                <a16:creationId xmlns:a16="http://schemas.microsoft.com/office/drawing/2014/main" id="{A7846BB2-7826-4C52-B1E5-ABFA1BEBF6E9}"/>
              </a:ext>
            </a:extLst>
          </p:cNvPr>
          <p:cNvSpPr>
            <a:spLocks noGrp="1"/>
          </p:cNvSpPr>
          <p:nvPr>
            <p:ph type="title"/>
          </p:nvPr>
        </p:nvSpPr>
        <p:spPr>
          <a:xfrm>
            <a:off x="457200" y="-1143000"/>
            <a:ext cx="8229600" cy="1143000"/>
          </a:xfrm>
        </p:spPr>
        <p:txBody>
          <a:bodyPr vert="horz" lIns="91440" tIns="45720" rIns="91440" bIns="45720" rtlCol="0" anchor="b">
            <a:normAutofit/>
          </a:bodyPr>
          <a:lstStyle/>
          <a:p>
            <a:r>
              <a:rPr lang="en-CA" dirty="0"/>
              <a:t>Presentation third page</a:t>
            </a:r>
          </a:p>
        </p:txBody>
      </p:sp>
      <p:sp>
        <p:nvSpPr>
          <p:cNvPr id="12" name="TextBox 11">
            <a:extLst>
              <a:ext uri="{FF2B5EF4-FFF2-40B4-BE49-F238E27FC236}">
                <a16:creationId xmlns:a16="http://schemas.microsoft.com/office/drawing/2014/main" id="{D1EAF903-A2AD-4DEC-B4A6-1469D8ACB4A5}"/>
              </a:ext>
            </a:extLst>
          </p:cNvPr>
          <p:cNvSpPr txBox="1"/>
          <p:nvPr/>
        </p:nvSpPr>
        <p:spPr>
          <a:xfrm>
            <a:off x="819164" y="308607"/>
            <a:ext cx="7200800" cy="1077218"/>
          </a:xfrm>
          <a:prstGeom prst="rect">
            <a:avLst/>
          </a:prstGeom>
          <a:noFill/>
        </p:spPr>
        <p:txBody>
          <a:bodyPr wrap="square" rtlCol="0">
            <a:spAutoFit/>
          </a:bodyPr>
          <a:lstStyle/>
          <a:p>
            <a:r>
              <a:rPr lang="en-CA" sz="3200" dirty="0">
                <a:solidFill>
                  <a:schemeClr val="tx1">
                    <a:lumMod val="75000"/>
                    <a:lumOff val="25000"/>
                  </a:schemeClr>
                </a:solidFill>
                <a:latin typeface="Trebuchet MS" panose="020B0603020202020204" pitchFamily="34" charset="0"/>
              </a:rPr>
              <a:t>Role of the Deputy, Investigations, Monitoring and Corporate Services</a:t>
            </a:r>
          </a:p>
        </p:txBody>
      </p:sp>
      <p:sp>
        <p:nvSpPr>
          <p:cNvPr id="13" name="TextBox 12">
            <a:extLst>
              <a:ext uri="{FF2B5EF4-FFF2-40B4-BE49-F238E27FC236}">
                <a16:creationId xmlns:a16="http://schemas.microsoft.com/office/drawing/2014/main" id="{ACFF52A2-48AC-4696-B05A-180B7481D8A0}"/>
              </a:ext>
            </a:extLst>
          </p:cNvPr>
          <p:cNvSpPr txBox="1"/>
          <p:nvPr/>
        </p:nvSpPr>
        <p:spPr>
          <a:xfrm>
            <a:off x="819164" y="1477797"/>
            <a:ext cx="7632848" cy="4401205"/>
          </a:xfrm>
          <a:prstGeom prst="rect">
            <a:avLst/>
          </a:prstGeom>
          <a:noFill/>
        </p:spPr>
        <p:txBody>
          <a:bodyPr wrap="square" rtlCol="0">
            <a:spAutoFit/>
          </a:bodyPr>
          <a:lstStyle/>
          <a:p>
            <a:pPr marL="514350" indent="-514350">
              <a:buFont typeface="Arial" panose="020B0604020202020204" pitchFamily="34" charset="0"/>
              <a:buChar char="•"/>
            </a:pPr>
            <a:r>
              <a:rPr lang="en-CA" sz="2800" dirty="0">
                <a:solidFill>
                  <a:schemeClr val="tx1">
                    <a:lumMod val="75000"/>
                    <a:lumOff val="25000"/>
                  </a:schemeClr>
                </a:solidFill>
                <a:latin typeface="Trebuchet MS" panose="020B0603020202020204" pitchFamily="34" charset="0"/>
              </a:rPr>
              <a:t>In collaboration with EDs and Directors, lead Reviews and Investigations, Monitoring and Corporate Services teams</a:t>
            </a:r>
          </a:p>
          <a:p>
            <a:pPr marL="514350" indent="-514350">
              <a:buFont typeface="Arial" panose="020B0604020202020204" pitchFamily="34" charset="0"/>
              <a:buChar char="•"/>
            </a:pPr>
            <a:r>
              <a:rPr lang="en-CA" sz="2800" dirty="0">
                <a:solidFill>
                  <a:schemeClr val="tx1">
                    <a:lumMod val="75000"/>
                    <a:lumOff val="25000"/>
                  </a:schemeClr>
                </a:solidFill>
                <a:latin typeface="Trebuchet MS" panose="020B0603020202020204" pitchFamily="34" charset="0"/>
              </a:rPr>
              <a:t>Build and foster strong working relationships with key public bodies and community partners</a:t>
            </a:r>
          </a:p>
          <a:p>
            <a:pPr marL="514350" indent="-514350">
              <a:buFont typeface="Arial" panose="020B0604020202020204" pitchFamily="34" charset="0"/>
              <a:buChar char="•"/>
            </a:pPr>
            <a:r>
              <a:rPr lang="en-CA" sz="2800" dirty="0">
                <a:solidFill>
                  <a:schemeClr val="tx1">
                    <a:lumMod val="75000"/>
                    <a:lumOff val="25000"/>
                  </a:schemeClr>
                </a:solidFill>
                <a:latin typeface="Trebuchet MS" panose="020B0603020202020204" pitchFamily="34" charset="0"/>
              </a:rPr>
              <a:t>Lead budget development and financial management</a:t>
            </a:r>
          </a:p>
          <a:p>
            <a:pPr marL="514350" indent="-514350">
              <a:buFont typeface="Arial" panose="020B0604020202020204" pitchFamily="34" charset="0"/>
              <a:buChar char="•"/>
            </a:pPr>
            <a:r>
              <a:rPr lang="en-CA" sz="2800" dirty="0">
                <a:solidFill>
                  <a:schemeClr val="tx1">
                    <a:lumMod val="75000"/>
                    <a:lumOff val="25000"/>
                  </a:schemeClr>
                </a:solidFill>
                <a:latin typeface="Trebuchet MS" panose="020B0603020202020204" pitchFamily="34" charset="0"/>
              </a:rPr>
              <a:t>Ensure that RCY fulfills the shared services agreement with OHRC</a:t>
            </a:r>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5733256"/>
            <a:ext cx="2376264" cy="566668"/>
          </a:xfrm>
          <a:prstGeom prst="rect">
            <a:avLst/>
          </a:prstGeom>
        </p:spPr>
      </p:pic>
    </p:spTree>
    <p:extLst>
      <p:ext uri="{BB962C8B-B14F-4D97-AF65-F5344CB8AC3E}">
        <p14:creationId xmlns:p14="http://schemas.microsoft.com/office/powerpoint/2010/main" val="457767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0D8B41-EE34-41D7-8248-F6970105DCC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6766560"/>
            <a:ext cx="9144000" cy="182880"/>
          </a:xfrm>
          <a:prstGeom prst="rect">
            <a:avLst/>
          </a:prstGeom>
        </p:spPr>
      </p:pic>
      <p:pic>
        <p:nvPicPr>
          <p:cNvPr id="3" name="Picture 2">
            <a:extLst>
              <a:ext uri="{FF2B5EF4-FFF2-40B4-BE49-F238E27FC236}">
                <a16:creationId xmlns:a16="http://schemas.microsoft.com/office/drawing/2014/main" id="{10AE933A-03AF-41CC-BDC9-A4856620E03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6577710"/>
            <a:ext cx="9144000" cy="188850"/>
          </a:xfrm>
          <a:prstGeom prst="rect">
            <a:avLst/>
          </a:prstGeom>
        </p:spPr>
      </p:pic>
      <p:pic>
        <p:nvPicPr>
          <p:cNvPr id="10" name="Picture 9">
            <a:extLst>
              <a:ext uri="{FF2B5EF4-FFF2-40B4-BE49-F238E27FC236}">
                <a16:creationId xmlns:a16="http://schemas.microsoft.com/office/drawing/2014/main" id="{4AD73B9B-E4CC-485A-BD0B-CBCE7F6DD70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6391806"/>
            <a:ext cx="9144000" cy="182758"/>
          </a:xfrm>
          <a:prstGeom prst="rect">
            <a:avLst/>
          </a:prstGeom>
        </p:spPr>
      </p:pic>
      <p:sp>
        <p:nvSpPr>
          <p:cNvPr id="4" name="Title 3">
            <a:extLst>
              <a:ext uri="{FF2B5EF4-FFF2-40B4-BE49-F238E27FC236}">
                <a16:creationId xmlns:a16="http://schemas.microsoft.com/office/drawing/2014/main" id="{A7846BB2-7826-4C52-B1E5-ABFA1BEBF6E9}"/>
              </a:ext>
            </a:extLst>
          </p:cNvPr>
          <p:cNvSpPr>
            <a:spLocks noGrp="1"/>
          </p:cNvSpPr>
          <p:nvPr>
            <p:ph type="title"/>
          </p:nvPr>
        </p:nvSpPr>
        <p:spPr>
          <a:xfrm>
            <a:off x="457200" y="-1143000"/>
            <a:ext cx="8229600" cy="1143000"/>
          </a:xfrm>
        </p:spPr>
        <p:txBody>
          <a:bodyPr vert="horz" lIns="91440" tIns="45720" rIns="91440" bIns="45720" rtlCol="0" anchor="b">
            <a:normAutofit/>
          </a:bodyPr>
          <a:lstStyle/>
          <a:p>
            <a:r>
              <a:rPr lang="en-CA" dirty="0"/>
              <a:t>Presentation third page</a:t>
            </a:r>
          </a:p>
        </p:txBody>
      </p:sp>
      <p:sp>
        <p:nvSpPr>
          <p:cNvPr id="12" name="TextBox 11">
            <a:extLst>
              <a:ext uri="{FF2B5EF4-FFF2-40B4-BE49-F238E27FC236}">
                <a16:creationId xmlns:a16="http://schemas.microsoft.com/office/drawing/2014/main" id="{D1EAF903-A2AD-4DEC-B4A6-1469D8ACB4A5}"/>
              </a:ext>
            </a:extLst>
          </p:cNvPr>
          <p:cNvSpPr txBox="1"/>
          <p:nvPr/>
        </p:nvSpPr>
        <p:spPr>
          <a:xfrm>
            <a:off x="819164" y="308607"/>
            <a:ext cx="7200800" cy="584775"/>
          </a:xfrm>
          <a:prstGeom prst="rect">
            <a:avLst/>
          </a:prstGeom>
          <a:noFill/>
        </p:spPr>
        <p:txBody>
          <a:bodyPr wrap="square" rtlCol="0">
            <a:spAutoFit/>
          </a:bodyPr>
          <a:lstStyle/>
          <a:p>
            <a:r>
              <a:rPr lang="en-CA" sz="3200" dirty="0">
                <a:solidFill>
                  <a:schemeClr val="tx1">
                    <a:lumMod val="75000"/>
                    <a:lumOff val="25000"/>
                  </a:schemeClr>
                </a:solidFill>
                <a:latin typeface="Trebuchet MS" panose="020B0603020202020204" pitchFamily="34" charset="0"/>
              </a:rPr>
              <a:t>Spotlight: Reviews and Investigations</a:t>
            </a:r>
          </a:p>
        </p:txBody>
      </p:sp>
      <p:sp>
        <p:nvSpPr>
          <p:cNvPr id="13" name="TextBox 12">
            <a:extLst>
              <a:ext uri="{FF2B5EF4-FFF2-40B4-BE49-F238E27FC236}">
                <a16:creationId xmlns:a16="http://schemas.microsoft.com/office/drawing/2014/main" id="{ACFF52A2-48AC-4696-B05A-180B7481D8A0}"/>
              </a:ext>
            </a:extLst>
          </p:cNvPr>
          <p:cNvSpPr txBox="1"/>
          <p:nvPr/>
        </p:nvSpPr>
        <p:spPr>
          <a:xfrm>
            <a:off x="819164" y="1163000"/>
            <a:ext cx="7632848" cy="4524315"/>
          </a:xfrm>
          <a:prstGeom prst="rect">
            <a:avLst/>
          </a:prstGeom>
          <a:noFill/>
        </p:spPr>
        <p:txBody>
          <a:bodyPr wrap="square" rtlCol="0">
            <a:spAutoFit/>
          </a:bodyPr>
          <a:lstStyle/>
          <a:p>
            <a:pPr marL="342900" indent="-342900">
              <a:buFont typeface="Arial" panose="020B0604020202020204" pitchFamily="34" charset="0"/>
              <a:buChar char="•"/>
            </a:pPr>
            <a:r>
              <a:rPr lang="en-CA" sz="2400" dirty="0">
                <a:solidFill>
                  <a:schemeClr val="tx1">
                    <a:lumMod val="75000"/>
                    <a:lumOff val="25000"/>
                  </a:schemeClr>
                </a:solidFill>
                <a:latin typeface="Trebuchet MS" panose="020B0603020202020204" pitchFamily="34" charset="0"/>
              </a:rPr>
              <a:t>Receive reportable circumstances</a:t>
            </a:r>
          </a:p>
          <a:p>
            <a:pPr marL="342900" indent="-342900">
              <a:buFont typeface="Arial" panose="020B0604020202020204" pitchFamily="34" charset="0"/>
              <a:buChar char="•"/>
            </a:pPr>
            <a:r>
              <a:rPr lang="en-CA" sz="2400" dirty="0">
                <a:solidFill>
                  <a:schemeClr val="tx1">
                    <a:lumMod val="75000"/>
                    <a:lumOff val="25000"/>
                  </a:schemeClr>
                </a:solidFill>
                <a:latin typeface="Trebuchet MS" panose="020B0603020202020204" pitchFamily="34" charset="0"/>
              </a:rPr>
              <a:t>Initial screening – in mandate or out of mandate</a:t>
            </a:r>
          </a:p>
          <a:p>
            <a:pPr marL="342900" indent="-342900">
              <a:buFont typeface="Arial" panose="020B0604020202020204" pitchFamily="34" charset="0"/>
              <a:buChar char="•"/>
            </a:pPr>
            <a:r>
              <a:rPr lang="en-CA" sz="2400" dirty="0">
                <a:solidFill>
                  <a:schemeClr val="tx1">
                    <a:lumMod val="75000"/>
                    <a:lumOff val="25000"/>
                  </a:schemeClr>
                </a:solidFill>
                <a:latin typeface="Trebuchet MS" panose="020B0603020202020204" pitchFamily="34" charset="0"/>
              </a:rPr>
              <a:t>Initial review by analyst</a:t>
            </a:r>
          </a:p>
          <a:p>
            <a:pPr marL="342900" indent="-342900">
              <a:buFont typeface="Arial" panose="020B0604020202020204" pitchFamily="34" charset="0"/>
              <a:buChar char="•"/>
            </a:pPr>
            <a:r>
              <a:rPr lang="en-CA" sz="2400" dirty="0">
                <a:solidFill>
                  <a:schemeClr val="tx1">
                    <a:lumMod val="75000"/>
                    <a:lumOff val="25000"/>
                  </a:schemeClr>
                </a:solidFill>
                <a:latin typeface="Trebuchet MS" panose="020B0603020202020204" pitchFamily="34" charset="0"/>
              </a:rPr>
              <a:t>Review by Representative, Deputy Reps and Executive to determine course of action:</a:t>
            </a:r>
          </a:p>
          <a:p>
            <a:pPr marL="800100" lvl="1" indent="-342900">
              <a:buFont typeface="Arial" panose="020B0604020202020204" pitchFamily="34" charset="0"/>
              <a:buChar char="•"/>
            </a:pPr>
            <a:r>
              <a:rPr lang="en-CA" sz="2400" dirty="0">
                <a:solidFill>
                  <a:schemeClr val="tx1">
                    <a:lumMod val="75000"/>
                    <a:lumOff val="25000"/>
                  </a:schemeClr>
                </a:solidFill>
                <a:latin typeface="Trebuchet MS" panose="020B0603020202020204" pitchFamily="34" charset="0"/>
              </a:rPr>
              <a:t>Referral to advocacy</a:t>
            </a:r>
          </a:p>
          <a:p>
            <a:pPr marL="800100" lvl="1" indent="-342900">
              <a:buFont typeface="Arial" panose="020B0604020202020204" pitchFamily="34" charset="0"/>
              <a:buChar char="•"/>
            </a:pPr>
            <a:r>
              <a:rPr lang="en-CA" sz="2400" dirty="0">
                <a:solidFill>
                  <a:schemeClr val="tx1">
                    <a:lumMod val="75000"/>
                    <a:lumOff val="25000"/>
                  </a:schemeClr>
                </a:solidFill>
                <a:latin typeface="Trebuchet MS" panose="020B0603020202020204" pitchFamily="34" charset="0"/>
              </a:rPr>
              <a:t>Case of concern</a:t>
            </a:r>
          </a:p>
          <a:p>
            <a:pPr marL="800100" lvl="1" indent="-342900">
              <a:buFont typeface="Arial" panose="020B0604020202020204" pitchFamily="34" charset="0"/>
              <a:buChar char="•"/>
            </a:pPr>
            <a:r>
              <a:rPr lang="en-CA" sz="2400" dirty="0">
                <a:solidFill>
                  <a:schemeClr val="tx1">
                    <a:lumMod val="75000"/>
                    <a:lumOff val="25000"/>
                  </a:schemeClr>
                </a:solidFill>
                <a:latin typeface="Trebuchet MS" panose="020B0603020202020204" pitchFamily="34" charset="0"/>
              </a:rPr>
              <a:t>Comprehensive review</a:t>
            </a:r>
          </a:p>
          <a:p>
            <a:pPr marL="800100" lvl="1" indent="-342900">
              <a:buFont typeface="Arial" panose="020B0604020202020204" pitchFamily="34" charset="0"/>
              <a:buChar char="•"/>
            </a:pPr>
            <a:r>
              <a:rPr lang="en-CA" sz="2400" dirty="0">
                <a:solidFill>
                  <a:schemeClr val="tx1">
                    <a:lumMod val="75000"/>
                    <a:lumOff val="25000"/>
                  </a:schemeClr>
                </a:solidFill>
                <a:latin typeface="Trebuchet MS" panose="020B0603020202020204" pitchFamily="34" charset="0"/>
              </a:rPr>
              <a:t>Trends analysis</a:t>
            </a:r>
          </a:p>
          <a:p>
            <a:pPr marL="800100" lvl="1" indent="-342900">
              <a:buFont typeface="Arial" panose="020B0604020202020204" pitchFamily="34" charset="0"/>
              <a:buChar char="•"/>
            </a:pPr>
            <a:r>
              <a:rPr lang="en-CA" sz="2400" dirty="0">
                <a:solidFill>
                  <a:schemeClr val="tx1">
                    <a:lumMod val="75000"/>
                    <a:lumOff val="25000"/>
                  </a:schemeClr>
                </a:solidFill>
                <a:latin typeface="Trebuchet MS" panose="020B0603020202020204" pitchFamily="34" charset="0"/>
              </a:rPr>
              <a:t>Aggregate review</a:t>
            </a:r>
          </a:p>
          <a:p>
            <a:pPr marL="342900" indent="-342900">
              <a:buFont typeface="Arial" panose="020B0604020202020204" pitchFamily="34" charset="0"/>
              <a:buChar char="•"/>
            </a:pPr>
            <a:r>
              <a:rPr lang="en-CA" sz="2400" dirty="0">
                <a:solidFill>
                  <a:schemeClr val="tx1">
                    <a:lumMod val="75000"/>
                    <a:lumOff val="25000"/>
                  </a:schemeClr>
                </a:solidFill>
                <a:latin typeface="Trebuchet MS" panose="020B0603020202020204" pitchFamily="34" charset="0"/>
              </a:rPr>
              <a:t>Comprehensive reviews of select cases</a:t>
            </a:r>
          </a:p>
          <a:p>
            <a:pPr marL="342900" indent="-342900">
              <a:buFont typeface="Arial" panose="020B0604020202020204" pitchFamily="34" charset="0"/>
              <a:buChar char="•"/>
            </a:pPr>
            <a:r>
              <a:rPr lang="en-CA" sz="2400" dirty="0">
                <a:solidFill>
                  <a:schemeClr val="tx1">
                    <a:lumMod val="75000"/>
                    <a:lumOff val="25000"/>
                  </a:schemeClr>
                </a:solidFill>
                <a:latin typeface="Trebuchet MS" panose="020B0603020202020204" pitchFamily="34" charset="0"/>
              </a:rPr>
              <a:t>Investigations lead to public reports</a:t>
            </a:r>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5733256"/>
            <a:ext cx="2376264" cy="566668"/>
          </a:xfrm>
          <a:prstGeom prst="rect">
            <a:avLst/>
          </a:prstGeom>
        </p:spPr>
      </p:pic>
    </p:spTree>
    <p:extLst>
      <p:ext uri="{BB962C8B-B14F-4D97-AF65-F5344CB8AC3E}">
        <p14:creationId xmlns:p14="http://schemas.microsoft.com/office/powerpoint/2010/main" val="19001572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0D8B41-EE34-41D7-8248-F6970105DCC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6766560"/>
            <a:ext cx="9144000" cy="182880"/>
          </a:xfrm>
          <a:prstGeom prst="rect">
            <a:avLst/>
          </a:prstGeom>
        </p:spPr>
      </p:pic>
      <p:pic>
        <p:nvPicPr>
          <p:cNvPr id="3" name="Picture 2">
            <a:extLst>
              <a:ext uri="{FF2B5EF4-FFF2-40B4-BE49-F238E27FC236}">
                <a16:creationId xmlns:a16="http://schemas.microsoft.com/office/drawing/2014/main" id="{10AE933A-03AF-41CC-BDC9-A4856620E03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6577710"/>
            <a:ext cx="9144000" cy="188850"/>
          </a:xfrm>
          <a:prstGeom prst="rect">
            <a:avLst/>
          </a:prstGeom>
        </p:spPr>
      </p:pic>
      <p:pic>
        <p:nvPicPr>
          <p:cNvPr id="10" name="Picture 9">
            <a:extLst>
              <a:ext uri="{FF2B5EF4-FFF2-40B4-BE49-F238E27FC236}">
                <a16:creationId xmlns:a16="http://schemas.microsoft.com/office/drawing/2014/main" id="{4AD73B9B-E4CC-485A-BD0B-CBCE7F6DD70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6391806"/>
            <a:ext cx="9144000" cy="182758"/>
          </a:xfrm>
          <a:prstGeom prst="rect">
            <a:avLst/>
          </a:prstGeom>
        </p:spPr>
      </p:pic>
      <p:sp>
        <p:nvSpPr>
          <p:cNvPr id="12" name="TextBox 11">
            <a:extLst>
              <a:ext uri="{FF2B5EF4-FFF2-40B4-BE49-F238E27FC236}">
                <a16:creationId xmlns:a16="http://schemas.microsoft.com/office/drawing/2014/main" id="{D1EAF903-A2AD-4DEC-B4A6-1469D8ACB4A5}"/>
              </a:ext>
            </a:extLst>
          </p:cNvPr>
          <p:cNvSpPr txBox="1"/>
          <p:nvPr/>
        </p:nvSpPr>
        <p:spPr>
          <a:xfrm>
            <a:off x="827584" y="692696"/>
            <a:ext cx="7200800" cy="769441"/>
          </a:xfrm>
          <a:prstGeom prst="rect">
            <a:avLst/>
          </a:prstGeom>
          <a:noFill/>
        </p:spPr>
        <p:txBody>
          <a:bodyPr wrap="square" rtlCol="0">
            <a:spAutoFit/>
          </a:bodyPr>
          <a:lstStyle/>
          <a:p>
            <a:r>
              <a:rPr lang="en-CA" sz="4400" dirty="0">
                <a:solidFill>
                  <a:schemeClr val="tx1">
                    <a:lumMod val="75000"/>
                    <a:lumOff val="25000"/>
                  </a:schemeClr>
                </a:solidFill>
                <a:latin typeface="Trebuchet MS" panose="020B0603020202020204" pitchFamily="34" charset="0"/>
              </a:rPr>
              <a:t>Increased reporting</a:t>
            </a:r>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5733256"/>
            <a:ext cx="2376264" cy="566668"/>
          </a:xfrm>
          <a:prstGeom prst="rect">
            <a:avLst/>
          </a:prstGeom>
        </p:spPr>
      </p:pic>
      <p:graphicFrame>
        <p:nvGraphicFramePr>
          <p:cNvPr id="11" name="Chart 10">
            <a:extLst>
              <a:ext uri="{FF2B5EF4-FFF2-40B4-BE49-F238E27FC236}">
                <a16:creationId xmlns:a16="http://schemas.microsoft.com/office/drawing/2014/main" id="{AA4DE461-7758-4C2C-AF04-DA5589DCE20D}"/>
              </a:ext>
            </a:extLst>
          </p:cNvPr>
          <p:cNvGraphicFramePr/>
          <p:nvPr>
            <p:extLst>
              <p:ext uri="{D42A27DB-BD31-4B8C-83A1-F6EECF244321}">
                <p14:modId xmlns:p14="http://schemas.microsoft.com/office/powerpoint/2010/main" val="304467374"/>
              </p:ext>
            </p:extLst>
          </p:nvPr>
        </p:nvGraphicFramePr>
        <p:xfrm>
          <a:off x="683568" y="1462137"/>
          <a:ext cx="7776864" cy="417923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2143171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0D8B41-EE34-41D7-8248-F6970105DCC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6766560"/>
            <a:ext cx="9144000" cy="182880"/>
          </a:xfrm>
          <a:prstGeom prst="rect">
            <a:avLst/>
          </a:prstGeom>
        </p:spPr>
      </p:pic>
      <p:pic>
        <p:nvPicPr>
          <p:cNvPr id="3" name="Picture 2">
            <a:extLst>
              <a:ext uri="{FF2B5EF4-FFF2-40B4-BE49-F238E27FC236}">
                <a16:creationId xmlns:a16="http://schemas.microsoft.com/office/drawing/2014/main" id="{10AE933A-03AF-41CC-BDC9-A4856620E03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6577710"/>
            <a:ext cx="9144000" cy="188850"/>
          </a:xfrm>
          <a:prstGeom prst="rect">
            <a:avLst/>
          </a:prstGeom>
        </p:spPr>
      </p:pic>
      <p:pic>
        <p:nvPicPr>
          <p:cNvPr id="10" name="Picture 9">
            <a:extLst>
              <a:ext uri="{FF2B5EF4-FFF2-40B4-BE49-F238E27FC236}">
                <a16:creationId xmlns:a16="http://schemas.microsoft.com/office/drawing/2014/main" id="{4AD73B9B-E4CC-485A-BD0B-CBCE7F6DD70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6391806"/>
            <a:ext cx="9144000" cy="182758"/>
          </a:xfrm>
          <a:prstGeom prst="rect">
            <a:avLst/>
          </a:prstGeom>
        </p:spPr>
      </p:pic>
      <p:sp>
        <p:nvSpPr>
          <p:cNvPr id="4" name="Title 3">
            <a:extLst>
              <a:ext uri="{FF2B5EF4-FFF2-40B4-BE49-F238E27FC236}">
                <a16:creationId xmlns:a16="http://schemas.microsoft.com/office/drawing/2014/main" id="{A7846BB2-7826-4C52-B1E5-ABFA1BEBF6E9}"/>
              </a:ext>
            </a:extLst>
          </p:cNvPr>
          <p:cNvSpPr>
            <a:spLocks noGrp="1"/>
          </p:cNvSpPr>
          <p:nvPr>
            <p:ph type="title"/>
          </p:nvPr>
        </p:nvSpPr>
        <p:spPr>
          <a:xfrm>
            <a:off x="457200" y="-1143000"/>
            <a:ext cx="8229600" cy="1143000"/>
          </a:xfrm>
        </p:spPr>
        <p:txBody>
          <a:bodyPr vert="horz" lIns="91440" tIns="45720" rIns="91440" bIns="45720" rtlCol="0" anchor="b">
            <a:normAutofit/>
          </a:bodyPr>
          <a:lstStyle/>
          <a:p>
            <a:r>
              <a:rPr lang="en-CA" dirty="0"/>
              <a:t>Presentation third page</a:t>
            </a:r>
          </a:p>
        </p:txBody>
      </p:sp>
      <p:sp>
        <p:nvSpPr>
          <p:cNvPr id="12" name="TextBox 11">
            <a:extLst>
              <a:ext uri="{FF2B5EF4-FFF2-40B4-BE49-F238E27FC236}">
                <a16:creationId xmlns:a16="http://schemas.microsoft.com/office/drawing/2014/main" id="{D1EAF903-A2AD-4DEC-B4A6-1469D8ACB4A5}"/>
              </a:ext>
            </a:extLst>
          </p:cNvPr>
          <p:cNvSpPr txBox="1"/>
          <p:nvPr/>
        </p:nvSpPr>
        <p:spPr>
          <a:xfrm>
            <a:off x="827584" y="692696"/>
            <a:ext cx="7200800" cy="584775"/>
          </a:xfrm>
          <a:prstGeom prst="rect">
            <a:avLst/>
          </a:prstGeom>
          <a:noFill/>
        </p:spPr>
        <p:txBody>
          <a:bodyPr wrap="square" rtlCol="0">
            <a:spAutoFit/>
          </a:bodyPr>
          <a:lstStyle/>
          <a:p>
            <a:r>
              <a:rPr lang="en-CA" sz="3200" dirty="0">
                <a:solidFill>
                  <a:schemeClr val="tx1">
                    <a:lumMod val="75000"/>
                    <a:lumOff val="25000"/>
                  </a:schemeClr>
                </a:solidFill>
                <a:latin typeface="Trebuchet MS" panose="020B0603020202020204" pitchFamily="34" charset="0"/>
              </a:rPr>
              <a:t>Characteristics of </a:t>
            </a:r>
            <a:r>
              <a:rPr lang="en-CA" sz="3200" dirty="0" err="1">
                <a:solidFill>
                  <a:schemeClr val="tx1">
                    <a:lumMod val="75000"/>
                    <a:lumOff val="25000"/>
                  </a:schemeClr>
                </a:solidFill>
                <a:latin typeface="Trebuchet MS" panose="020B0603020202020204" pitchFamily="34" charset="0"/>
              </a:rPr>
              <a:t>Reportables</a:t>
            </a:r>
            <a:endParaRPr lang="en-CA" sz="3200" dirty="0">
              <a:solidFill>
                <a:schemeClr val="tx1">
                  <a:lumMod val="75000"/>
                  <a:lumOff val="25000"/>
                </a:schemeClr>
              </a:solidFill>
              <a:latin typeface="Trebuchet MS" panose="020B0603020202020204" pitchFamily="34" charset="0"/>
            </a:endParaRPr>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5733256"/>
            <a:ext cx="2376264" cy="566668"/>
          </a:xfrm>
          <a:prstGeom prst="rect">
            <a:avLst/>
          </a:prstGeom>
        </p:spPr>
      </p:pic>
      <p:pic>
        <p:nvPicPr>
          <p:cNvPr id="6" name="Picture 5">
            <a:extLst>
              <a:ext uri="{FF2B5EF4-FFF2-40B4-BE49-F238E27FC236}">
                <a16:creationId xmlns:a16="http://schemas.microsoft.com/office/drawing/2014/main" id="{C68B008F-D0EC-8F48-A73A-431F1A7967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918" y="1434680"/>
            <a:ext cx="9144000" cy="4855715"/>
          </a:xfrm>
          <a:prstGeom prst="rect">
            <a:avLst/>
          </a:prstGeom>
        </p:spPr>
      </p:pic>
    </p:spTree>
    <p:extLst>
      <p:ext uri="{BB962C8B-B14F-4D97-AF65-F5344CB8AC3E}">
        <p14:creationId xmlns:p14="http://schemas.microsoft.com/office/powerpoint/2010/main" val="36685038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B7E6F7-ECB3-3C4B-A0B4-C2751D9954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127" y="0"/>
            <a:ext cx="8825745" cy="6858000"/>
          </a:xfrm>
          <a:prstGeom prst="rect">
            <a:avLst/>
          </a:prstGeom>
        </p:spPr>
      </p:pic>
    </p:spTree>
    <p:extLst>
      <p:ext uri="{BB962C8B-B14F-4D97-AF65-F5344CB8AC3E}">
        <p14:creationId xmlns:p14="http://schemas.microsoft.com/office/powerpoint/2010/main" val="6791838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0D8B41-EE34-41D7-8248-F6970105DCC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6766560"/>
            <a:ext cx="9144000" cy="182880"/>
          </a:xfrm>
          <a:prstGeom prst="rect">
            <a:avLst/>
          </a:prstGeom>
        </p:spPr>
      </p:pic>
      <p:pic>
        <p:nvPicPr>
          <p:cNvPr id="3" name="Picture 2">
            <a:extLst>
              <a:ext uri="{FF2B5EF4-FFF2-40B4-BE49-F238E27FC236}">
                <a16:creationId xmlns:a16="http://schemas.microsoft.com/office/drawing/2014/main" id="{10AE933A-03AF-41CC-BDC9-A4856620E03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6577710"/>
            <a:ext cx="9144000" cy="188850"/>
          </a:xfrm>
          <a:prstGeom prst="rect">
            <a:avLst/>
          </a:prstGeom>
        </p:spPr>
      </p:pic>
      <p:pic>
        <p:nvPicPr>
          <p:cNvPr id="10" name="Picture 9">
            <a:extLst>
              <a:ext uri="{FF2B5EF4-FFF2-40B4-BE49-F238E27FC236}">
                <a16:creationId xmlns:a16="http://schemas.microsoft.com/office/drawing/2014/main" id="{4AD73B9B-E4CC-485A-BD0B-CBCE7F6DD70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6391806"/>
            <a:ext cx="9144000" cy="182758"/>
          </a:xfrm>
          <a:prstGeom prst="rect">
            <a:avLst/>
          </a:prstGeom>
        </p:spPr>
      </p:pic>
      <p:sp>
        <p:nvSpPr>
          <p:cNvPr id="12" name="TextBox 11">
            <a:extLst>
              <a:ext uri="{FF2B5EF4-FFF2-40B4-BE49-F238E27FC236}">
                <a16:creationId xmlns:a16="http://schemas.microsoft.com/office/drawing/2014/main" id="{D1EAF903-A2AD-4DEC-B4A6-1469D8ACB4A5}"/>
              </a:ext>
            </a:extLst>
          </p:cNvPr>
          <p:cNvSpPr txBox="1"/>
          <p:nvPr/>
        </p:nvSpPr>
        <p:spPr>
          <a:xfrm>
            <a:off x="827584" y="692696"/>
            <a:ext cx="7200800" cy="769441"/>
          </a:xfrm>
          <a:prstGeom prst="rect">
            <a:avLst/>
          </a:prstGeom>
          <a:noFill/>
        </p:spPr>
        <p:txBody>
          <a:bodyPr wrap="square" rtlCol="0">
            <a:spAutoFit/>
          </a:bodyPr>
          <a:lstStyle/>
          <a:p>
            <a:r>
              <a:rPr lang="en-CA" sz="4400" dirty="0">
                <a:solidFill>
                  <a:schemeClr val="tx1">
                    <a:lumMod val="75000"/>
                    <a:lumOff val="25000"/>
                  </a:schemeClr>
                </a:solidFill>
                <a:latin typeface="Trebuchet MS" panose="020B0603020202020204" pitchFamily="34" charset="0"/>
              </a:rPr>
              <a:t>Spotlight: Monitoring</a:t>
            </a:r>
          </a:p>
        </p:txBody>
      </p:sp>
      <p:sp>
        <p:nvSpPr>
          <p:cNvPr id="13" name="TextBox 12">
            <a:extLst>
              <a:ext uri="{FF2B5EF4-FFF2-40B4-BE49-F238E27FC236}">
                <a16:creationId xmlns:a16="http://schemas.microsoft.com/office/drawing/2014/main" id="{ACFF52A2-48AC-4696-B05A-180B7481D8A0}"/>
              </a:ext>
            </a:extLst>
          </p:cNvPr>
          <p:cNvSpPr txBox="1"/>
          <p:nvPr/>
        </p:nvSpPr>
        <p:spPr>
          <a:xfrm>
            <a:off x="827584" y="1462137"/>
            <a:ext cx="7488832" cy="440120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CA" sz="2000" dirty="0">
                <a:solidFill>
                  <a:schemeClr val="tx1">
                    <a:lumMod val="75000"/>
                    <a:lumOff val="25000"/>
                  </a:schemeClr>
                </a:solidFill>
                <a:latin typeface="Trebuchet MS" panose="020B0703020202090204" pitchFamily="34" charset="0"/>
              </a:rPr>
              <a:t>How can supports and services provided by government be improved to help children and youth achieve good outcomes? </a:t>
            </a:r>
          </a:p>
          <a:p>
            <a:pPr marL="285750" indent="-285750">
              <a:spcAft>
                <a:spcPts val="600"/>
              </a:spcAft>
              <a:buFont typeface="Arial" panose="020B0604020202020204" pitchFamily="34" charset="0"/>
              <a:buChar char="•"/>
            </a:pPr>
            <a:r>
              <a:rPr lang="en-CA" sz="2000" dirty="0">
                <a:solidFill>
                  <a:schemeClr val="tx1">
                    <a:lumMod val="75000"/>
                    <a:lumOff val="25000"/>
                  </a:schemeClr>
                </a:solidFill>
                <a:latin typeface="Trebuchet MS" panose="020B0703020202090204" pitchFamily="34" charset="0"/>
              </a:rPr>
              <a:t>How can we understand and respond to the involvement of child welfare in the lives of First Nations, </a:t>
            </a:r>
            <a:r>
              <a:rPr lang="en-CA" sz="2000" dirty="0" err="1">
                <a:solidFill>
                  <a:schemeClr val="tx1">
                    <a:lumMod val="75000"/>
                    <a:lumOff val="25000"/>
                  </a:schemeClr>
                </a:solidFill>
                <a:latin typeface="Trebuchet MS" panose="020B0703020202090204" pitchFamily="34" charset="0"/>
              </a:rPr>
              <a:t>Métis</a:t>
            </a:r>
            <a:r>
              <a:rPr lang="en-CA" sz="2000" dirty="0">
                <a:solidFill>
                  <a:schemeClr val="tx1">
                    <a:lumMod val="75000"/>
                    <a:lumOff val="25000"/>
                  </a:schemeClr>
                </a:solidFill>
                <a:latin typeface="Trebuchet MS" panose="020B0703020202090204" pitchFamily="34" charset="0"/>
              </a:rPr>
              <a:t>, Inuit and Urban Indigenous children and youth and families? </a:t>
            </a:r>
          </a:p>
          <a:p>
            <a:pPr marL="285750" indent="-285750">
              <a:spcAft>
                <a:spcPts val="600"/>
              </a:spcAft>
              <a:buFont typeface="Arial" panose="020B0604020202020204" pitchFamily="34" charset="0"/>
              <a:buChar char="•"/>
            </a:pPr>
            <a:r>
              <a:rPr lang="en-CA" sz="2000" dirty="0">
                <a:solidFill>
                  <a:schemeClr val="tx1">
                    <a:lumMod val="75000"/>
                    <a:lumOff val="25000"/>
                  </a:schemeClr>
                </a:solidFill>
                <a:latin typeface="Trebuchet MS" panose="020B0703020202090204" pitchFamily="34" charset="0"/>
              </a:rPr>
              <a:t>How well is MCFD accomplishing its goals to reduce the numbers of children and youth in care by focusing on meaningful and culturally appropriate approaches to permanency? </a:t>
            </a:r>
          </a:p>
          <a:p>
            <a:pPr marL="285750" indent="-285750">
              <a:spcAft>
                <a:spcPts val="600"/>
              </a:spcAft>
              <a:buFont typeface="Arial" panose="020B0604020202020204" pitchFamily="34" charset="0"/>
              <a:buChar char="•"/>
            </a:pPr>
            <a:r>
              <a:rPr lang="en-CA" sz="2000" dirty="0">
                <a:solidFill>
                  <a:schemeClr val="tx1">
                    <a:lumMod val="75000"/>
                    <a:lumOff val="25000"/>
                  </a:schemeClr>
                </a:solidFill>
                <a:latin typeface="Trebuchet MS" panose="020B0703020202090204" pitchFamily="34" charset="0"/>
              </a:rPr>
              <a:t>What do young people say about the supports they receive? How effective are these services from their experience? </a:t>
            </a:r>
          </a:p>
          <a:p>
            <a:pPr marL="285750" indent="-285750">
              <a:spcAft>
                <a:spcPts val="600"/>
              </a:spcAft>
              <a:buFont typeface="Arial" panose="020B0604020202020204" pitchFamily="34" charset="0"/>
              <a:buChar char="•"/>
            </a:pPr>
            <a:r>
              <a:rPr lang="en-CA" sz="2000" dirty="0">
                <a:solidFill>
                  <a:schemeClr val="tx1">
                    <a:lumMod val="75000"/>
                    <a:lumOff val="25000"/>
                  </a:schemeClr>
                </a:solidFill>
                <a:latin typeface="Trebuchet MS" panose="020B0703020202090204" pitchFamily="34" charset="0"/>
              </a:rPr>
              <a:t>How are the public bodies effecting change as a result of RCY recommendations?</a:t>
            </a:r>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5733256"/>
            <a:ext cx="2376264" cy="566668"/>
          </a:xfrm>
          <a:prstGeom prst="rect">
            <a:avLst/>
          </a:prstGeom>
        </p:spPr>
      </p:pic>
      <p:sp>
        <p:nvSpPr>
          <p:cNvPr id="6" name="Title 5">
            <a:extLst>
              <a:ext uri="{FF2B5EF4-FFF2-40B4-BE49-F238E27FC236}">
                <a16:creationId xmlns:a16="http://schemas.microsoft.com/office/drawing/2014/main" id="{4F5C97B3-8A8B-DF4B-BC23-9E8483B88452}"/>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26646428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18C8A-821F-E142-AA34-F6C0730AA95F}"/>
              </a:ext>
            </a:extLst>
          </p:cNvPr>
          <p:cNvSpPr>
            <a:spLocks noGrp="1"/>
          </p:cNvSpPr>
          <p:nvPr>
            <p:ph type="title"/>
          </p:nvPr>
        </p:nvSpPr>
        <p:spPr/>
        <p:txBody>
          <a:bodyPr/>
          <a:lstStyle/>
          <a:p>
            <a:r>
              <a:rPr lang="en-US" dirty="0">
                <a:solidFill>
                  <a:schemeClr val="tx1">
                    <a:lumMod val="75000"/>
                    <a:lumOff val="25000"/>
                  </a:schemeClr>
                </a:solidFill>
                <a:latin typeface="Trebuchet MS" panose="020B0703020202090204" pitchFamily="34" charset="0"/>
              </a:rPr>
              <a:t>Spotlight: Corporate Services</a:t>
            </a:r>
            <a:r>
              <a:rPr lang="en-US" dirty="0"/>
              <a:t> </a:t>
            </a:r>
          </a:p>
        </p:txBody>
      </p:sp>
      <p:sp>
        <p:nvSpPr>
          <p:cNvPr id="3" name="Content Placeholder 2">
            <a:extLst>
              <a:ext uri="{FF2B5EF4-FFF2-40B4-BE49-F238E27FC236}">
                <a16:creationId xmlns:a16="http://schemas.microsoft.com/office/drawing/2014/main" id="{756C028B-9891-BF46-AD0A-5281658C0F6A}"/>
              </a:ext>
            </a:extLst>
          </p:cNvPr>
          <p:cNvSpPr>
            <a:spLocks noGrp="1"/>
          </p:cNvSpPr>
          <p:nvPr>
            <p:ph idx="1"/>
          </p:nvPr>
        </p:nvSpPr>
        <p:spPr/>
        <p:txBody>
          <a:bodyPr/>
          <a:lstStyle/>
          <a:p>
            <a:r>
              <a:rPr lang="en-US" dirty="0">
                <a:solidFill>
                  <a:schemeClr val="tx1">
                    <a:lumMod val="75000"/>
                    <a:lumOff val="25000"/>
                  </a:schemeClr>
                </a:solidFill>
                <a:latin typeface="Trebuchet MS" panose="020B0703020202090204" pitchFamily="34" charset="0"/>
              </a:rPr>
              <a:t>Finance</a:t>
            </a:r>
          </a:p>
          <a:p>
            <a:r>
              <a:rPr lang="en-US" dirty="0">
                <a:solidFill>
                  <a:schemeClr val="tx1">
                    <a:lumMod val="75000"/>
                    <a:lumOff val="25000"/>
                  </a:schemeClr>
                </a:solidFill>
                <a:latin typeface="Trebuchet MS" panose="020B0703020202090204" pitchFamily="34" charset="0"/>
              </a:rPr>
              <a:t>Human Resources</a:t>
            </a:r>
          </a:p>
          <a:p>
            <a:r>
              <a:rPr lang="en-US" dirty="0">
                <a:solidFill>
                  <a:schemeClr val="tx1">
                    <a:lumMod val="75000"/>
                    <a:lumOff val="25000"/>
                  </a:schemeClr>
                </a:solidFill>
                <a:latin typeface="Trebuchet MS" panose="020B0703020202090204" pitchFamily="34" charset="0"/>
              </a:rPr>
              <a:t>Information and Technology</a:t>
            </a:r>
          </a:p>
          <a:p>
            <a:r>
              <a:rPr lang="en-US" dirty="0">
                <a:solidFill>
                  <a:schemeClr val="tx1">
                    <a:lumMod val="75000"/>
                    <a:lumOff val="25000"/>
                  </a:schemeClr>
                </a:solidFill>
                <a:latin typeface="Trebuchet MS" panose="020B0703020202090204" pitchFamily="34" charset="0"/>
              </a:rPr>
              <a:t>Shared Services</a:t>
            </a:r>
          </a:p>
          <a:p>
            <a:r>
              <a:rPr lang="en-US" dirty="0">
                <a:solidFill>
                  <a:schemeClr val="tx1">
                    <a:lumMod val="75000"/>
                    <a:lumOff val="25000"/>
                  </a:schemeClr>
                </a:solidFill>
                <a:latin typeface="Trebuchet MS" panose="020B0703020202090204" pitchFamily="34" charset="0"/>
              </a:rPr>
              <a:t>Communications</a:t>
            </a:r>
          </a:p>
        </p:txBody>
      </p:sp>
    </p:spTree>
    <p:extLst>
      <p:ext uri="{BB962C8B-B14F-4D97-AF65-F5344CB8AC3E}">
        <p14:creationId xmlns:p14="http://schemas.microsoft.com/office/powerpoint/2010/main" val="22467708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557918"/>
            <a:ext cx="9144000" cy="300082"/>
          </a:xfrm>
          <a:prstGeom prst="rect">
            <a:avLst/>
          </a:prstGeom>
          <a:solidFill>
            <a:srgbClr val="0D7C8D"/>
          </a:solidFill>
        </p:spPr>
        <p:txBody>
          <a:bodyPr wrap="square" rtlCol="0">
            <a:spAutoFit/>
          </a:bodyPr>
          <a:lstStyle/>
          <a:p>
            <a:endParaRPr lang="en-CA" sz="1350" dirty="0"/>
          </a:p>
        </p:txBody>
      </p:sp>
      <p:sp>
        <p:nvSpPr>
          <p:cNvPr id="10" name="TextBox 9"/>
          <p:cNvSpPr txBox="1"/>
          <p:nvPr/>
        </p:nvSpPr>
        <p:spPr>
          <a:xfrm>
            <a:off x="0" y="6257836"/>
            <a:ext cx="9144000" cy="300082"/>
          </a:xfrm>
          <a:prstGeom prst="rect">
            <a:avLst/>
          </a:prstGeom>
          <a:solidFill>
            <a:srgbClr val="00ADA6"/>
          </a:solidFill>
        </p:spPr>
        <p:txBody>
          <a:bodyPr wrap="square" rtlCol="0">
            <a:spAutoFit/>
          </a:bodyPr>
          <a:lstStyle/>
          <a:p>
            <a:endParaRPr lang="en-CA" sz="1350" dirty="0"/>
          </a:p>
        </p:txBody>
      </p:sp>
      <p:sp>
        <p:nvSpPr>
          <p:cNvPr id="11" name="TextBox 10"/>
          <p:cNvSpPr txBox="1"/>
          <p:nvPr/>
        </p:nvSpPr>
        <p:spPr>
          <a:xfrm>
            <a:off x="0" y="5957754"/>
            <a:ext cx="9144000" cy="300082"/>
          </a:xfrm>
          <a:prstGeom prst="rect">
            <a:avLst/>
          </a:prstGeom>
          <a:solidFill>
            <a:srgbClr val="A0E0A9"/>
          </a:solidFill>
        </p:spPr>
        <p:txBody>
          <a:bodyPr wrap="square" rtlCol="0">
            <a:spAutoFit/>
          </a:bodyPr>
          <a:lstStyle/>
          <a:p>
            <a:endParaRPr lang="en-CA" sz="1350" dirty="0"/>
          </a:p>
        </p:txBody>
      </p:sp>
      <p:sp>
        <p:nvSpPr>
          <p:cNvPr id="2" name="Title 1">
            <a:extLst>
              <a:ext uri="{FF2B5EF4-FFF2-40B4-BE49-F238E27FC236}">
                <a16:creationId xmlns:a16="http://schemas.microsoft.com/office/drawing/2014/main" id="{4F39ECC8-B5AF-4444-8F0F-28D527DFE802}"/>
              </a:ext>
            </a:extLst>
          </p:cNvPr>
          <p:cNvSpPr>
            <a:spLocks noGrp="1"/>
          </p:cNvSpPr>
          <p:nvPr>
            <p:ph type="title"/>
          </p:nvPr>
        </p:nvSpPr>
        <p:spPr>
          <a:xfrm>
            <a:off x="610176" y="449183"/>
            <a:ext cx="7886700" cy="745833"/>
          </a:xfrm>
        </p:spPr>
        <p:txBody>
          <a:bodyPr>
            <a:normAutofit fontScale="90000"/>
          </a:bodyPr>
          <a:lstStyle/>
          <a:p>
            <a:pPr algn="l"/>
            <a:r>
              <a:rPr lang="en-US" b="1" dirty="0">
                <a:solidFill>
                  <a:schemeClr val="tx1">
                    <a:lumMod val="75000"/>
                    <a:lumOff val="25000"/>
                  </a:schemeClr>
                </a:solidFill>
                <a:latin typeface="Trebuchet MS" panose="020B0703020202090204" pitchFamily="34" charset="0"/>
              </a:rPr>
              <a:t>Recruitment Process</a:t>
            </a:r>
          </a:p>
        </p:txBody>
      </p:sp>
      <p:sp>
        <p:nvSpPr>
          <p:cNvPr id="5" name="Content Placeholder 4">
            <a:extLst>
              <a:ext uri="{FF2B5EF4-FFF2-40B4-BE49-F238E27FC236}">
                <a16:creationId xmlns:a16="http://schemas.microsoft.com/office/drawing/2014/main" id="{74730A0A-E59C-4A41-9A9F-24528CB8E883}"/>
              </a:ext>
            </a:extLst>
          </p:cNvPr>
          <p:cNvSpPr>
            <a:spLocks noGrp="1"/>
          </p:cNvSpPr>
          <p:nvPr>
            <p:ph idx="1"/>
          </p:nvPr>
        </p:nvSpPr>
        <p:spPr>
          <a:xfrm>
            <a:off x="610176" y="1345057"/>
            <a:ext cx="7886700" cy="4075425"/>
          </a:xfrm>
        </p:spPr>
        <p:txBody>
          <a:bodyPr>
            <a:normAutofit/>
          </a:bodyPr>
          <a:lstStyle/>
          <a:p>
            <a:r>
              <a:rPr lang="en-US" sz="1650" dirty="0">
                <a:solidFill>
                  <a:schemeClr val="tx1">
                    <a:lumMod val="75000"/>
                    <a:lumOff val="25000"/>
                  </a:schemeClr>
                </a:solidFill>
                <a:latin typeface="Trebuchet MS" panose="020B0703020202090204" pitchFamily="34" charset="0"/>
              </a:rPr>
              <a:t>Applications accepted to June 13th</a:t>
            </a:r>
          </a:p>
          <a:p>
            <a:r>
              <a:rPr lang="en-US" sz="1650" dirty="0">
                <a:solidFill>
                  <a:schemeClr val="tx1">
                    <a:lumMod val="75000"/>
                    <a:lumOff val="25000"/>
                  </a:schemeClr>
                </a:solidFill>
                <a:latin typeface="Trebuchet MS" panose="020B0703020202090204" pitchFamily="34" charset="0"/>
              </a:rPr>
              <a:t>Initial screening – those who have demonstrated in their application that they meet the core requirements of the position will proceed</a:t>
            </a:r>
          </a:p>
          <a:p>
            <a:r>
              <a:rPr lang="en-US" sz="1650" dirty="0">
                <a:solidFill>
                  <a:schemeClr val="tx1">
                    <a:lumMod val="75000"/>
                    <a:lumOff val="25000"/>
                  </a:schemeClr>
                </a:solidFill>
                <a:latin typeface="Trebuchet MS" panose="020B0703020202090204" pitchFamily="34" charset="0"/>
              </a:rPr>
              <a:t>Deeper review by selection panel; assessment of qualifications, experience, written work</a:t>
            </a:r>
          </a:p>
          <a:p>
            <a:r>
              <a:rPr lang="en-US" sz="1650" dirty="0">
                <a:solidFill>
                  <a:schemeClr val="tx1">
                    <a:lumMod val="75000"/>
                    <a:lumOff val="25000"/>
                  </a:schemeClr>
                </a:solidFill>
                <a:latin typeface="Trebuchet MS" panose="020B0703020202090204" pitchFamily="34" charset="0"/>
              </a:rPr>
              <a:t>Selection of people who will be invited to an interview</a:t>
            </a:r>
          </a:p>
          <a:p>
            <a:r>
              <a:rPr lang="en-US" sz="1650" dirty="0">
                <a:solidFill>
                  <a:schemeClr val="tx1">
                    <a:lumMod val="75000"/>
                    <a:lumOff val="25000"/>
                  </a:schemeClr>
                </a:solidFill>
                <a:latin typeface="Trebuchet MS" panose="020B0703020202090204" pitchFamily="34" charset="0"/>
              </a:rPr>
              <a:t>Invitation to in-person interview with members of the RCY and external community partners and selection of top candidates – late June</a:t>
            </a:r>
          </a:p>
          <a:p>
            <a:r>
              <a:rPr lang="en-US" sz="1650" dirty="0">
                <a:solidFill>
                  <a:schemeClr val="tx1">
                    <a:lumMod val="75000"/>
                    <a:lumOff val="25000"/>
                  </a:schemeClr>
                </a:solidFill>
                <a:latin typeface="Trebuchet MS" panose="020B0703020202090204" pitchFamily="34" charset="0"/>
              </a:rPr>
              <a:t>If several very strong candidates: Top candidates invited to visit RCY and meet with members of executive, staff – opportunity for 2-way assessment of fit; </a:t>
            </a:r>
          </a:p>
          <a:p>
            <a:r>
              <a:rPr lang="en-US" sz="1650" dirty="0">
                <a:solidFill>
                  <a:schemeClr val="tx1">
                    <a:lumMod val="75000"/>
                    <a:lumOff val="25000"/>
                  </a:schemeClr>
                </a:solidFill>
                <a:latin typeface="Trebuchet MS" panose="020B0703020202090204" pitchFamily="34" charset="0"/>
              </a:rPr>
              <a:t>Invitation to final meeting with Representative</a:t>
            </a:r>
          </a:p>
          <a:p>
            <a:r>
              <a:rPr lang="en-US" sz="1650" dirty="0">
                <a:solidFill>
                  <a:schemeClr val="tx1">
                    <a:lumMod val="75000"/>
                    <a:lumOff val="25000"/>
                  </a:schemeClr>
                </a:solidFill>
                <a:latin typeface="Trebuchet MS" panose="020B0703020202090204" pitchFamily="34" charset="0"/>
              </a:rPr>
              <a:t>Recommendations brought forward, references checked, offer made </a:t>
            </a:r>
          </a:p>
          <a:p>
            <a:r>
              <a:rPr lang="en-US" sz="1650" dirty="0">
                <a:solidFill>
                  <a:schemeClr val="tx1">
                    <a:lumMod val="75000"/>
                    <a:lumOff val="25000"/>
                  </a:schemeClr>
                </a:solidFill>
                <a:latin typeface="Trebuchet MS" panose="020B0703020202090204" pitchFamily="34" charset="0"/>
              </a:rPr>
              <a:t>Anticipated start date- mid August </a:t>
            </a:r>
          </a:p>
          <a:p>
            <a:endParaRPr lang="en-US" dirty="0"/>
          </a:p>
          <a:p>
            <a:endParaRPr lang="en-US" dirty="0"/>
          </a:p>
        </p:txBody>
      </p:sp>
    </p:spTree>
    <p:extLst>
      <p:ext uri="{BB962C8B-B14F-4D97-AF65-F5344CB8AC3E}">
        <p14:creationId xmlns:p14="http://schemas.microsoft.com/office/powerpoint/2010/main" val="3614499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0D8B41-EE34-41D7-8248-F6970105DCC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6766560"/>
            <a:ext cx="9144000" cy="182880"/>
          </a:xfrm>
          <a:prstGeom prst="rect">
            <a:avLst/>
          </a:prstGeom>
        </p:spPr>
      </p:pic>
      <p:pic>
        <p:nvPicPr>
          <p:cNvPr id="3" name="Picture 2">
            <a:extLst>
              <a:ext uri="{FF2B5EF4-FFF2-40B4-BE49-F238E27FC236}">
                <a16:creationId xmlns:a16="http://schemas.microsoft.com/office/drawing/2014/main" id="{10AE933A-03AF-41CC-BDC9-A4856620E03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6577710"/>
            <a:ext cx="9144000" cy="188850"/>
          </a:xfrm>
          <a:prstGeom prst="rect">
            <a:avLst/>
          </a:prstGeom>
        </p:spPr>
      </p:pic>
      <p:pic>
        <p:nvPicPr>
          <p:cNvPr id="10" name="Picture 9">
            <a:extLst>
              <a:ext uri="{FF2B5EF4-FFF2-40B4-BE49-F238E27FC236}">
                <a16:creationId xmlns:a16="http://schemas.microsoft.com/office/drawing/2014/main" id="{4AD73B9B-E4CC-485A-BD0B-CBCE7F6DD70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6391806"/>
            <a:ext cx="9144000" cy="182758"/>
          </a:xfrm>
          <a:prstGeom prst="rect">
            <a:avLst/>
          </a:prstGeom>
        </p:spPr>
      </p:pic>
      <p:sp>
        <p:nvSpPr>
          <p:cNvPr id="4" name="Title 3">
            <a:extLst>
              <a:ext uri="{FF2B5EF4-FFF2-40B4-BE49-F238E27FC236}">
                <a16:creationId xmlns:a16="http://schemas.microsoft.com/office/drawing/2014/main" id="{914A2E9C-43D5-43BF-BAC8-D38943EB876D}"/>
              </a:ext>
              <a:ext uri="{C183D7F6-B498-43B3-948B-1728B52AA6E4}">
                <adec:decorative xmlns:adec="http://schemas.microsoft.com/office/drawing/2017/decorative" val="0"/>
              </a:ext>
            </a:extLst>
          </p:cNvPr>
          <p:cNvSpPr>
            <a:spLocks noGrp="1"/>
          </p:cNvSpPr>
          <p:nvPr>
            <p:ph type="title"/>
          </p:nvPr>
        </p:nvSpPr>
        <p:spPr>
          <a:xfrm>
            <a:off x="457200" y="-1143000"/>
            <a:ext cx="8229600" cy="1143000"/>
          </a:xfrm>
        </p:spPr>
        <p:txBody>
          <a:bodyPr vert="horz" lIns="91440" tIns="45720" rIns="91440" bIns="45720" rtlCol="0" anchor="b">
            <a:normAutofit/>
          </a:bodyPr>
          <a:lstStyle/>
          <a:p>
            <a:r>
              <a:rPr lang="en-CA" dirty="0"/>
              <a:t>Presentation second page</a:t>
            </a:r>
          </a:p>
        </p:txBody>
      </p:sp>
      <p:sp>
        <p:nvSpPr>
          <p:cNvPr id="12" name="TextBox 11">
            <a:extLst>
              <a:ext uri="{FF2B5EF4-FFF2-40B4-BE49-F238E27FC236}">
                <a16:creationId xmlns:a16="http://schemas.microsoft.com/office/drawing/2014/main" id="{D1EAF903-A2AD-4DEC-B4A6-1469D8ACB4A5}"/>
              </a:ext>
              <a:ext uri="{C183D7F6-B498-43B3-948B-1728B52AA6E4}">
                <adec:decorative xmlns:adec="http://schemas.microsoft.com/office/drawing/2017/decorative" val="0"/>
              </a:ext>
            </a:extLst>
          </p:cNvPr>
          <p:cNvSpPr txBox="1"/>
          <p:nvPr/>
        </p:nvSpPr>
        <p:spPr>
          <a:xfrm>
            <a:off x="827584" y="509938"/>
            <a:ext cx="7200800" cy="769441"/>
          </a:xfrm>
          <a:prstGeom prst="rect">
            <a:avLst/>
          </a:prstGeom>
          <a:noFill/>
        </p:spPr>
        <p:txBody>
          <a:bodyPr wrap="square" rtlCol="0">
            <a:spAutoFit/>
          </a:bodyPr>
          <a:lstStyle/>
          <a:p>
            <a:r>
              <a:rPr lang="en-CA" sz="4400" dirty="0">
                <a:solidFill>
                  <a:schemeClr val="tx1">
                    <a:lumMod val="75000"/>
                    <a:lumOff val="25000"/>
                  </a:schemeClr>
                </a:solidFill>
                <a:latin typeface="Trebuchet MS" panose="020B0603020202020204" pitchFamily="34" charset="0"/>
              </a:rPr>
              <a:t>Agenda</a:t>
            </a:r>
          </a:p>
        </p:txBody>
      </p:sp>
      <p:sp>
        <p:nvSpPr>
          <p:cNvPr id="13" name="TextBox 12">
            <a:extLst>
              <a:ext uri="{FF2B5EF4-FFF2-40B4-BE49-F238E27FC236}">
                <a16:creationId xmlns:a16="http://schemas.microsoft.com/office/drawing/2014/main" id="{ACFF52A2-48AC-4696-B05A-180B7481D8A0}"/>
              </a:ext>
              <a:ext uri="{C183D7F6-B498-43B3-948B-1728B52AA6E4}">
                <adec:decorative xmlns:adec="http://schemas.microsoft.com/office/drawing/2017/decorative" val="0"/>
              </a:ext>
            </a:extLst>
          </p:cNvPr>
          <p:cNvSpPr txBox="1"/>
          <p:nvPr/>
        </p:nvSpPr>
        <p:spPr>
          <a:xfrm>
            <a:off x="971600" y="1348800"/>
            <a:ext cx="7715200" cy="5016758"/>
          </a:xfrm>
          <a:prstGeom prst="rect">
            <a:avLst/>
          </a:prstGeom>
          <a:noFill/>
        </p:spPr>
        <p:txBody>
          <a:bodyPr wrap="square" rtlCol="0">
            <a:spAutoFit/>
          </a:bodyPr>
          <a:lstStyle/>
          <a:p>
            <a:pPr marL="457200" indent="-457200">
              <a:buFont typeface="Arial" panose="020B0604020202020204" pitchFamily="34" charset="0"/>
              <a:buChar char="•"/>
            </a:pPr>
            <a:r>
              <a:rPr lang="en-CA" sz="3200" dirty="0">
                <a:solidFill>
                  <a:schemeClr val="tx1">
                    <a:lumMod val="75000"/>
                    <a:lumOff val="25000"/>
                  </a:schemeClr>
                </a:solidFill>
                <a:latin typeface="Trebuchet MS" panose="020B0603020202020204" pitchFamily="34" charset="0"/>
              </a:rPr>
              <a:t>About the RCY – origins to current context</a:t>
            </a:r>
          </a:p>
          <a:p>
            <a:pPr marL="457200" indent="-457200">
              <a:buFont typeface="Arial" panose="020B0604020202020204" pitchFamily="34" charset="0"/>
              <a:buChar char="•"/>
            </a:pPr>
            <a:r>
              <a:rPr lang="en-CA" sz="3200" dirty="0">
                <a:solidFill>
                  <a:schemeClr val="tx1">
                    <a:lumMod val="75000"/>
                    <a:lumOff val="25000"/>
                  </a:schemeClr>
                </a:solidFill>
                <a:latin typeface="Trebuchet MS" panose="020B0603020202020204" pitchFamily="34" charset="0"/>
              </a:rPr>
              <a:t>About the Deputy Representative role</a:t>
            </a:r>
          </a:p>
          <a:p>
            <a:pPr marL="457200" indent="-457200">
              <a:buFont typeface="Arial" panose="020B0604020202020204" pitchFamily="34" charset="0"/>
              <a:buChar char="•"/>
            </a:pPr>
            <a:r>
              <a:rPr lang="en-CA" sz="3200" dirty="0">
                <a:solidFill>
                  <a:schemeClr val="tx1">
                    <a:lumMod val="75000"/>
                    <a:lumOff val="25000"/>
                  </a:schemeClr>
                </a:solidFill>
                <a:latin typeface="Trebuchet MS" panose="020B0603020202020204" pitchFamily="34" charset="0"/>
              </a:rPr>
              <a:t>Spotlights </a:t>
            </a:r>
          </a:p>
          <a:p>
            <a:pPr marL="914400" lvl="1" indent="-457200">
              <a:buFont typeface="Arial" panose="020B0604020202020204" pitchFamily="34" charset="0"/>
              <a:buChar char="•"/>
            </a:pPr>
            <a:r>
              <a:rPr lang="en-CA" sz="3200" dirty="0">
                <a:solidFill>
                  <a:schemeClr val="tx1">
                    <a:lumMod val="75000"/>
                    <a:lumOff val="25000"/>
                  </a:schemeClr>
                </a:solidFill>
                <a:latin typeface="Trebuchet MS" panose="020B0603020202020204" pitchFamily="34" charset="0"/>
              </a:rPr>
              <a:t>Reviews and Investigations</a:t>
            </a:r>
          </a:p>
          <a:p>
            <a:pPr marL="914400" lvl="1" indent="-457200">
              <a:buFont typeface="Arial" panose="020B0604020202020204" pitchFamily="34" charset="0"/>
              <a:buChar char="•"/>
            </a:pPr>
            <a:r>
              <a:rPr lang="en-CA" sz="3200" dirty="0">
                <a:solidFill>
                  <a:schemeClr val="tx1">
                    <a:lumMod val="75000"/>
                    <a:lumOff val="25000"/>
                  </a:schemeClr>
                </a:solidFill>
                <a:latin typeface="Trebuchet MS" panose="020B0603020202020204" pitchFamily="34" charset="0"/>
              </a:rPr>
              <a:t>Monitoring</a:t>
            </a:r>
          </a:p>
          <a:p>
            <a:pPr marL="914400" lvl="1" indent="-457200">
              <a:buFont typeface="Arial" panose="020B0604020202020204" pitchFamily="34" charset="0"/>
              <a:buChar char="•"/>
            </a:pPr>
            <a:r>
              <a:rPr lang="en-CA" sz="3200" dirty="0">
                <a:solidFill>
                  <a:schemeClr val="tx1">
                    <a:lumMod val="75000"/>
                    <a:lumOff val="25000"/>
                  </a:schemeClr>
                </a:solidFill>
                <a:latin typeface="Trebuchet MS" panose="020B0603020202020204" pitchFamily="34" charset="0"/>
              </a:rPr>
              <a:t>Corporate Services</a:t>
            </a:r>
          </a:p>
          <a:p>
            <a:pPr marL="457200" indent="-457200">
              <a:buFont typeface="Arial" panose="020B0604020202020204" pitchFamily="34" charset="0"/>
              <a:buChar char="•"/>
            </a:pPr>
            <a:r>
              <a:rPr lang="en-CA" sz="3200" dirty="0">
                <a:solidFill>
                  <a:schemeClr val="tx1">
                    <a:lumMod val="75000"/>
                    <a:lumOff val="25000"/>
                  </a:schemeClr>
                </a:solidFill>
                <a:latin typeface="Trebuchet MS" panose="020B0603020202020204" pitchFamily="34" charset="0"/>
              </a:rPr>
              <a:t>Recruitment process – what to expect</a:t>
            </a:r>
          </a:p>
          <a:p>
            <a:endParaRPr lang="en-CA" sz="3200" dirty="0">
              <a:solidFill>
                <a:schemeClr val="tx1">
                  <a:lumMod val="50000"/>
                  <a:lumOff val="50000"/>
                </a:schemeClr>
              </a:solidFill>
              <a:latin typeface="Trebuchet MS" panose="020B0603020202020204" pitchFamily="34" charset="0"/>
            </a:endParaRPr>
          </a:p>
          <a:p>
            <a:endParaRPr lang="en-CA" sz="3200" dirty="0">
              <a:solidFill>
                <a:schemeClr val="tx1">
                  <a:lumMod val="50000"/>
                  <a:lumOff val="50000"/>
                </a:schemeClr>
              </a:solidFill>
              <a:latin typeface="Trebuchet MS" panose="020B0603020202020204" pitchFamily="34" charset="0"/>
            </a:endParaRPr>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5733256"/>
            <a:ext cx="2376264" cy="566668"/>
          </a:xfrm>
          <a:prstGeom prst="rect">
            <a:avLst/>
          </a:prstGeom>
        </p:spPr>
      </p:pic>
    </p:spTree>
    <p:extLst>
      <p:ext uri="{BB962C8B-B14F-4D97-AF65-F5344CB8AC3E}">
        <p14:creationId xmlns:p14="http://schemas.microsoft.com/office/powerpoint/2010/main" val="19323841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B2766D-0EA7-994A-9F42-D8D5E7910D33}"/>
              </a:ext>
            </a:extLst>
          </p:cNvPr>
          <p:cNvPicPr>
            <a:picLocks noChangeAspect="1"/>
          </p:cNvPicPr>
          <p:nvPr/>
        </p:nvPicPr>
        <p:blipFill>
          <a:blip r:embed="rId2"/>
          <a:stretch>
            <a:fillRect/>
          </a:stretch>
        </p:blipFill>
        <p:spPr>
          <a:xfrm>
            <a:off x="1326776" y="700314"/>
            <a:ext cx="6849036" cy="1633290"/>
          </a:xfrm>
          <a:prstGeom prst="rect">
            <a:avLst/>
          </a:prstGeom>
        </p:spPr>
      </p:pic>
      <p:sp>
        <p:nvSpPr>
          <p:cNvPr id="5" name="TextBox 4">
            <a:extLst>
              <a:ext uri="{FF2B5EF4-FFF2-40B4-BE49-F238E27FC236}">
                <a16:creationId xmlns:a16="http://schemas.microsoft.com/office/drawing/2014/main" id="{E1C258DD-2DBD-9B49-AB6F-BDC8D2F9F506}"/>
              </a:ext>
            </a:extLst>
          </p:cNvPr>
          <p:cNvSpPr txBox="1"/>
          <p:nvPr/>
        </p:nvSpPr>
        <p:spPr>
          <a:xfrm>
            <a:off x="2761130" y="2520472"/>
            <a:ext cx="4733365" cy="369332"/>
          </a:xfrm>
          <a:prstGeom prst="rect">
            <a:avLst/>
          </a:prstGeom>
          <a:noFill/>
        </p:spPr>
        <p:txBody>
          <a:bodyPr wrap="square" rtlCol="0">
            <a:spAutoFit/>
          </a:bodyPr>
          <a:lstStyle/>
          <a:p>
            <a:pPr algn="ctr"/>
            <a:r>
              <a:rPr lang="en-US" b="1" dirty="0">
                <a:solidFill>
                  <a:schemeClr val="tx2"/>
                </a:solidFill>
              </a:rPr>
              <a:t>Website:  </a:t>
            </a:r>
            <a:r>
              <a:rPr lang="en-US" b="1" dirty="0" err="1">
                <a:solidFill>
                  <a:schemeClr val="tx2"/>
                </a:solidFill>
              </a:rPr>
              <a:t>www.rcybc.ca</a:t>
            </a:r>
            <a:endParaRPr lang="en-US" b="1" dirty="0">
              <a:solidFill>
                <a:schemeClr val="tx2"/>
              </a:solidFill>
            </a:endParaRPr>
          </a:p>
        </p:txBody>
      </p:sp>
      <p:pic>
        <p:nvPicPr>
          <p:cNvPr id="7" name="Picture 6" descr="Graphical user interface, text, application&#10;&#10;Description automatically generated">
            <a:extLst>
              <a:ext uri="{FF2B5EF4-FFF2-40B4-BE49-F238E27FC236}">
                <a16:creationId xmlns:a16="http://schemas.microsoft.com/office/drawing/2014/main" id="{6CAB859B-ABF1-604B-A9E1-8AE19B86F5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1006" y="3076673"/>
            <a:ext cx="5524500" cy="2806700"/>
          </a:xfrm>
          <a:prstGeom prst="rect">
            <a:avLst/>
          </a:prstGeom>
        </p:spPr>
      </p:pic>
    </p:spTree>
    <p:extLst>
      <p:ext uri="{BB962C8B-B14F-4D97-AF65-F5344CB8AC3E}">
        <p14:creationId xmlns:p14="http://schemas.microsoft.com/office/powerpoint/2010/main" val="28287141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5732170"/>
            <a:ext cx="9144000" cy="300082"/>
          </a:xfrm>
          <a:prstGeom prst="rect">
            <a:avLst/>
          </a:prstGeom>
          <a:solidFill>
            <a:srgbClr val="0D7C8D"/>
          </a:solidFill>
        </p:spPr>
        <p:txBody>
          <a:bodyPr wrap="square" rtlCol="0">
            <a:spAutoFit/>
          </a:bodyPr>
          <a:lstStyle/>
          <a:p>
            <a:endParaRPr lang="en-CA" sz="1350" dirty="0"/>
          </a:p>
        </p:txBody>
      </p:sp>
      <p:sp>
        <p:nvSpPr>
          <p:cNvPr id="10" name="TextBox 9"/>
          <p:cNvSpPr txBox="1"/>
          <p:nvPr/>
        </p:nvSpPr>
        <p:spPr>
          <a:xfrm>
            <a:off x="0" y="5455171"/>
            <a:ext cx="9144000" cy="300082"/>
          </a:xfrm>
          <a:prstGeom prst="rect">
            <a:avLst/>
          </a:prstGeom>
          <a:solidFill>
            <a:srgbClr val="00ADA6"/>
          </a:solidFill>
        </p:spPr>
        <p:txBody>
          <a:bodyPr wrap="square" rtlCol="0">
            <a:spAutoFit/>
          </a:bodyPr>
          <a:lstStyle/>
          <a:p>
            <a:endParaRPr lang="en-CA" sz="1350" dirty="0"/>
          </a:p>
        </p:txBody>
      </p:sp>
      <p:sp>
        <p:nvSpPr>
          <p:cNvPr id="11" name="TextBox 10"/>
          <p:cNvSpPr txBox="1"/>
          <p:nvPr/>
        </p:nvSpPr>
        <p:spPr>
          <a:xfrm>
            <a:off x="0" y="5142355"/>
            <a:ext cx="9144000" cy="300082"/>
          </a:xfrm>
          <a:prstGeom prst="rect">
            <a:avLst/>
          </a:prstGeom>
          <a:solidFill>
            <a:srgbClr val="A0E0A9"/>
          </a:solidFill>
        </p:spPr>
        <p:txBody>
          <a:bodyPr wrap="square" rtlCol="0">
            <a:spAutoFit/>
          </a:bodyPr>
          <a:lstStyle/>
          <a:p>
            <a:endParaRPr lang="en-CA" sz="1350" dirty="0"/>
          </a:p>
        </p:txBody>
      </p:sp>
      <p:pic>
        <p:nvPicPr>
          <p:cNvPr id="7" name="Picture 6">
            <a:extLst>
              <a:ext uri="{FF2B5EF4-FFF2-40B4-BE49-F238E27FC236}">
                <a16:creationId xmlns:a16="http://schemas.microsoft.com/office/drawing/2014/main" id="{CBDA1EEF-71FD-3549-9F3B-3DD389160B9F}"/>
              </a:ext>
            </a:extLst>
          </p:cNvPr>
          <p:cNvPicPr>
            <a:picLocks noChangeAspect="1"/>
          </p:cNvPicPr>
          <p:nvPr/>
        </p:nvPicPr>
        <p:blipFill rotWithShape="1">
          <a:blip r:embed="rId3"/>
          <a:srcRect t="32937"/>
          <a:stretch/>
        </p:blipFill>
        <p:spPr>
          <a:xfrm>
            <a:off x="-1" y="857251"/>
            <a:ext cx="9144000" cy="4599197"/>
          </a:xfrm>
          <a:prstGeom prst="rect">
            <a:avLst/>
          </a:prstGeom>
        </p:spPr>
      </p:pic>
      <p:sp>
        <p:nvSpPr>
          <p:cNvPr id="3" name="TextBox 2">
            <a:extLst>
              <a:ext uri="{FF2B5EF4-FFF2-40B4-BE49-F238E27FC236}">
                <a16:creationId xmlns:a16="http://schemas.microsoft.com/office/drawing/2014/main" id="{7D97BD3E-B32D-4A4E-BEE1-4AF029B96206}"/>
              </a:ext>
            </a:extLst>
          </p:cNvPr>
          <p:cNvSpPr txBox="1"/>
          <p:nvPr/>
        </p:nvSpPr>
        <p:spPr>
          <a:xfrm>
            <a:off x="792480" y="1588770"/>
            <a:ext cx="3048000" cy="2308324"/>
          </a:xfrm>
          <a:prstGeom prst="rect">
            <a:avLst/>
          </a:prstGeom>
          <a:noFill/>
        </p:spPr>
        <p:txBody>
          <a:bodyPr wrap="square" rtlCol="0">
            <a:spAutoFit/>
          </a:bodyPr>
          <a:lstStyle/>
          <a:p>
            <a:r>
              <a:rPr lang="en-US" sz="2400" dirty="0">
                <a:solidFill>
                  <a:schemeClr val="bg1"/>
                </a:solidFill>
              </a:rPr>
              <a:t>Questions about the role or  recruitment process may be directed to Linda Shout, </a:t>
            </a:r>
            <a:r>
              <a:rPr lang="en-US" sz="2400" dirty="0" err="1">
                <a:solidFill>
                  <a:schemeClr val="bg1"/>
                </a:solidFill>
              </a:rPr>
              <a:t>Linda.Shout@rcybc.ca</a:t>
            </a:r>
            <a:endParaRPr lang="en-US" sz="2400" dirty="0">
              <a:solidFill>
                <a:schemeClr val="bg1"/>
              </a:solidFill>
            </a:endParaRPr>
          </a:p>
        </p:txBody>
      </p:sp>
    </p:spTree>
    <p:extLst>
      <p:ext uri="{BB962C8B-B14F-4D97-AF65-F5344CB8AC3E}">
        <p14:creationId xmlns:p14="http://schemas.microsoft.com/office/powerpoint/2010/main" val="2171264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5C0DFE-0B58-6444-B3EC-A2B05BEC9ACB}"/>
              </a:ext>
            </a:extLst>
          </p:cNvPr>
          <p:cNvPicPr>
            <a:picLocks noChangeAspect="1"/>
          </p:cNvPicPr>
          <p:nvPr/>
        </p:nvPicPr>
        <p:blipFill>
          <a:blip r:embed="rId3"/>
          <a:stretch>
            <a:fillRect/>
          </a:stretch>
        </p:blipFill>
        <p:spPr>
          <a:xfrm>
            <a:off x="-75010" y="547139"/>
            <a:ext cx="9219010" cy="5528621"/>
          </a:xfrm>
          <a:prstGeom prst="rect">
            <a:avLst/>
          </a:prstGeom>
        </p:spPr>
      </p:pic>
    </p:spTree>
    <p:extLst>
      <p:ext uri="{BB962C8B-B14F-4D97-AF65-F5344CB8AC3E}">
        <p14:creationId xmlns:p14="http://schemas.microsoft.com/office/powerpoint/2010/main" val="3667735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A person wearing a suit and tie standing in front of a building&#10;&#10;Description automatically generated">
            <a:extLst>
              <a:ext uri="{FF2B5EF4-FFF2-40B4-BE49-F238E27FC236}">
                <a16:creationId xmlns:a16="http://schemas.microsoft.com/office/drawing/2014/main" id="{79D46DA3-5DC2-B542-AB9E-CDAD53CCA8D6}"/>
              </a:ext>
            </a:extLst>
          </p:cNvPr>
          <p:cNvPicPr>
            <a:picLocks noGrp="1" noChangeAspect="1"/>
          </p:cNvPicPr>
          <p:nvPr>
            <p:ph idx="1"/>
          </p:nvPr>
        </p:nvPicPr>
        <p:blipFill rotWithShape="1">
          <a:blip r:embed="rId3"/>
          <a:srcRect b="8537"/>
          <a:stretch/>
        </p:blipFill>
        <p:spPr>
          <a:xfrm>
            <a:off x="-932609" y="0"/>
            <a:ext cx="10667999" cy="6000751"/>
          </a:xfrm>
          <a:prstGeom prst="rect">
            <a:avLst/>
          </a:prstGeom>
        </p:spPr>
      </p:pic>
      <p:sp>
        <p:nvSpPr>
          <p:cNvPr id="2" name="Title 1">
            <a:extLst>
              <a:ext uri="{FF2B5EF4-FFF2-40B4-BE49-F238E27FC236}">
                <a16:creationId xmlns:a16="http://schemas.microsoft.com/office/drawing/2014/main" id="{4F39ECC8-B5AF-4444-8F0F-28D527DFE802}"/>
              </a:ext>
            </a:extLst>
          </p:cNvPr>
          <p:cNvSpPr>
            <a:spLocks noGrp="1"/>
          </p:cNvSpPr>
          <p:nvPr>
            <p:ph type="title"/>
          </p:nvPr>
        </p:nvSpPr>
        <p:spPr>
          <a:xfrm>
            <a:off x="392907" y="587782"/>
            <a:ext cx="2162869" cy="1041017"/>
          </a:xfrm>
        </p:spPr>
        <p:txBody>
          <a:bodyPr vert="horz" lIns="68580" tIns="34290" rIns="68580" bIns="34290" rtlCol="0" anchor="ctr">
            <a:normAutofit fontScale="90000"/>
          </a:bodyPr>
          <a:lstStyle/>
          <a:p>
            <a:pPr algn="ctr"/>
            <a:r>
              <a:rPr lang="en-US" sz="2700" dirty="0">
                <a:solidFill>
                  <a:schemeClr val="tx1">
                    <a:lumMod val="85000"/>
                    <a:lumOff val="15000"/>
                  </a:schemeClr>
                </a:solidFill>
                <a:latin typeface="Trebuchet MS" panose="020B0703020202090204" pitchFamily="34" charset="0"/>
              </a:rPr>
              <a:t>Our Origins </a:t>
            </a:r>
            <a:r>
              <a:rPr lang="en-US" sz="2700" dirty="0" err="1">
                <a:solidFill>
                  <a:schemeClr val="tx1">
                    <a:lumMod val="85000"/>
                    <a:lumOff val="15000"/>
                  </a:schemeClr>
                </a:solidFill>
                <a:latin typeface="Trebuchet MS" panose="020B0703020202090204" pitchFamily="34" charset="0"/>
              </a:rPr>
              <a:t>Honourable</a:t>
            </a:r>
            <a:r>
              <a:rPr lang="en-US" sz="2700" dirty="0">
                <a:solidFill>
                  <a:schemeClr val="tx1">
                    <a:lumMod val="85000"/>
                    <a:lumOff val="15000"/>
                  </a:schemeClr>
                </a:solidFill>
                <a:latin typeface="Trebuchet MS" panose="020B0703020202090204" pitchFamily="34" charset="0"/>
              </a:rPr>
              <a:t> Ted Hughes</a:t>
            </a:r>
          </a:p>
        </p:txBody>
      </p:sp>
      <p:sp>
        <p:nvSpPr>
          <p:cNvPr id="6" name="TextBox 5"/>
          <p:cNvSpPr txBox="1"/>
          <p:nvPr/>
        </p:nvSpPr>
        <p:spPr>
          <a:xfrm>
            <a:off x="0" y="6557918"/>
            <a:ext cx="9144000" cy="300082"/>
          </a:xfrm>
          <a:prstGeom prst="rect">
            <a:avLst/>
          </a:prstGeom>
          <a:solidFill>
            <a:srgbClr val="0D7C8D"/>
          </a:solidFill>
        </p:spPr>
        <p:txBody>
          <a:bodyPr wrap="square" rtlCol="0">
            <a:spAutoFit/>
          </a:bodyPr>
          <a:lstStyle/>
          <a:p>
            <a:endParaRPr lang="en-CA" sz="1350" dirty="0"/>
          </a:p>
        </p:txBody>
      </p:sp>
      <p:sp>
        <p:nvSpPr>
          <p:cNvPr id="10" name="TextBox 9"/>
          <p:cNvSpPr txBox="1"/>
          <p:nvPr/>
        </p:nvSpPr>
        <p:spPr>
          <a:xfrm>
            <a:off x="0" y="6288452"/>
            <a:ext cx="9144000" cy="300082"/>
          </a:xfrm>
          <a:prstGeom prst="rect">
            <a:avLst/>
          </a:prstGeom>
          <a:solidFill>
            <a:srgbClr val="00ADA6"/>
          </a:solidFill>
        </p:spPr>
        <p:txBody>
          <a:bodyPr wrap="square" rtlCol="0">
            <a:spAutoFit/>
          </a:bodyPr>
          <a:lstStyle/>
          <a:p>
            <a:endParaRPr lang="en-CA" sz="1350" dirty="0"/>
          </a:p>
        </p:txBody>
      </p:sp>
      <p:sp>
        <p:nvSpPr>
          <p:cNvPr id="11" name="TextBox 10"/>
          <p:cNvSpPr txBox="1"/>
          <p:nvPr/>
        </p:nvSpPr>
        <p:spPr>
          <a:xfrm>
            <a:off x="0" y="6018986"/>
            <a:ext cx="9144000" cy="300082"/>
          </a:xfrm>
          <a:prstGeom prst="rect">
            <a:avLst/>
          </a:prstGeom>
          <a:solidFill>
            <a:srgbClr val="A0E0A9"/>
          </a:solidFill>
        </p:spPr>
        <p:txBody>
          <a:bodyPr wrap="square" rtlCol="0">
            <a:spAutoFit/>
          </a:bodyPr>
          <a:lstStyle/>
          <a:p>
            <a:endParaRPr lang="en-CA" sz="1350" dirty="0"/>
          </a:p>
        </p:txBody>
      </p:sp>
    </p:spTree>
    <p:extLst>
      <p:ext uri="{BB962C8B-B14F-4D97-AF65-F5344CB8AC3E}">
        <p14:creationId xmlns:p14="http://schemas.microsoft.com/office/powerpoint/2010/main" val="1278620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557918"/>
            <a:ext cx="9144000" cy="300082"/>
          </a:xfrm>
          <a:prstGeom prst="rect">
            <a:avLst/>
          </a:prstGeom>
          <a:solidFill>
            <a:srgbClr val="0D7C8D"/>
          </a:solidFill>
        </p:spPr>
        <p:txBody>
          <a:bodyPr wrap="square" rtlCol="0">
            <a:spAutoFit/>
          </a:bodyPr>
          <a:lstStyle/>
          <a:p>
            <a:endParaRPr lang="en-CA" sz="1350" dirty="0"/>
          </a:p>
        </p:txBody>
      </p:sp>
      <p:sp>
        <p:nvSpPr>
          <p:cNvPr id="10" name="TextBox 9"/>
          <p:cNvSpPr txBox="1"/>
          <p:nvPr/>
        </p:nvSpPr>
        <p:spPr>
          <a:xfrm>
            <a:off x="0" y="6257836"/>
            <a:ext cx="9144000" cy="300082"/>
          </a:xfrm>
          <a:prstGeom prst="rect">
            <a:avLst/>
          </a:prstGeom>
          <a:solidFill>
            <a:srgbClr val="00ADA6"/>
          </a:solidFill>
        </p:spPr>
        <p:txBody>
          <a:bodyPr wrap="square" rtlCol="0">
            <a:spAutoFit/>
          </a:bodyPr>
          <a:lstStyle/>
          <a:p>
            <a:endParaRPr lang="en-CA" sz="1350" dirty="0"/>
          </a:p>
        </p:txBody>
      </p:sp>
      <p:sp>
        <p:nvSpPr>
          <p:cNvPr id="11" name="TextBox 10"/>
          <p:cNvSpPr txBox="1"/>
          <p:nvPr/>
        </p:nvSpPr>
        <p:spPr>
          <a:xfrm>
            <a:off x="0" y="5957754"/>
            <a:ext cx="9144000" cy="300082"/>
          </a:xfrm>
          <a:prstGeom prst="rect">
            <a:avLst/>
          </a:prstGeom>
          <a:solidFill>
            <a:srgbClr val="A0E0A9"/>
          </a:solidFill>
        </p:spPr>
        <p:txBody>
          <a:bodyPr wrap="square" rtlCol="0">
            <a:spAutoFit/>
          </a:bodyPr>
          <a:lstStyle/>
          <a:p>
            <a:endParaRPr lang="en-CA" sz="1350" dirty="0"/>
          </a:p>
        </p:txBody>
      </p:sp>
      <p:sp>
        <p:nvSpPr>
          <p:cNvPr id="2" name="Title 1">
            <a:extLst>
              <a:ext uri="{FF2B5EF4-FFF2-40B4-BE49-F238E27FC236}">
                <a16:creationId xmlns:a16="http://schemas.microsoft.com/office/drawing/2014/main" id="{4F39ECC8-B5AF-4444-8F0F-28D527DFE802}"/>
              </a:ext>
            </a:extLst>
          </p:cNvPr>
          <p:cNvSpPr>
            <a:spLocks noGrp="1"/>
          </p:cNvSpPr>
          <p:nvPr>
            <p:ph type="title"/>
          </p:nvPr>
        </p:nvSpPr>
        <p:spPr>
          <a:xfrm>
            <a:off x="628650" y="842364"/>
            <a:ext cx="7886700" cy="745833"/>
          </a:xfrm>
        </p:spPr>
        <p:txBody>
          <a:bodyPr>
            <a:normAutofit fontScale="90000"/>
          </a:bodyPr>
          <a:lstStyle/>
          <a:p>
            <a:pPr algn="l"/>
            <a:r>
              <a:rPr lang="en-US" dirty="0">
                <a:solidFill>
                  <a:schemeClr val="tx1">
                    <a:lumMod val="75000"/>
                    <a:lumOff val="25000"/>
                  </a:schemeClr>
                </a:solidFill>
                <a:latin typeface="Trebuchet MS" panose="020B0703020202090204" pitchFamily="34" charset="0"/>
              </a:rPr>
              <a:t>Our Origins</a:t>
            </a:r>
          </a:p>
        </p:txBody>
      </p:sp>
      <p:sp>
        <p:nvSpPr>
          <p:cNvPr id="3" name="Content Placeholder 2">
            <a:extLst>
              <a:ext uri="{FF2B5EF4-FFF2-40B4-BE49-F238E27FC236}">
                <a16:creationId xmlns:a16="http://schemas.microsoft.com/office/drawing/2014/main" id="{436C5A9C-3108-6D43-9225-8419110C0B4F}"/>
              </a:ext>
            </a:extLst>
          </p:cNvPr>
          <p:cNvSpPr>
            <a:spLocks noGrp="1"/>
          </p:cNvSpPr>
          <p:nvPr>
            <p:ph idx="1"/>
          </p:nvPr>
        </p:nvSpPr>
        <p:spPr>
          <a:xfrm>
            <a:off x="628650" y="1871664"/>
            <a:ext cx="8099714" cy="4086090"/>
          </a:xfrm>
        </p:spPr>
        <p:txBody>
          <a:bodyPr>
            <a:noAutofit/>
          </a:bodyPr>
          <a:lstStyle/>
          <a:p>
            <a:pPr marL="0" lvl="0" indent="0">
              <a:buNone/>
            </a:pPr>
            <a:r>
              <a:rPr lang="en-CA" sz="2000" dirty="0">
                <a:solidFill>
                  <a:schemeClr val="tx1">
                    <a:lumMod val="75000"/>
                    <a:lumOff val="25000"/>
                  </a:schemeClr>
                </a:solidFill>
                <a:latin typeface="Trebuchet MS" panose="020B0703020202090204" pitchFamily="34" charset="0"/>
              </a:rPr>
              <a:t>Honourable Hughes recommended that the Representative work to:</a:t>
            </a:r>
          </a:p>
          <a:p>
            <a:pPr lvl="0"/>
            <a:r>
              <a:rPr lang="en-CA" sz="2000" i="1" dirty="0">
                <a:solidFill>
                  <a:schemeClr val="tx1">
                    <a:lumMod val="75000"/>
                    <a:lumOff val="25000"/>
                  </a:schemeClr>
                </a:solidFill>
                <a:latin typeface="Trebuchet MS" panose="020B0703020202090204" pitchFamily="34" charset="0"/>
              </a:rPr>
              <a:t>“assist, encourage, and sometimes prod the government to be more aware and responsive to the individual concerns of children, youth and families …”  and</a:t>
            </a:r>
            <a:endParaRPr lang="en-CA" sz="2000" dirty="0">
              <a:solidFill>
                <a:schemeClr val="tx1">
                  <a:lumMod val="75000"/>
                  <a:lumOff val="25000"/>
                </a:schemeClr>
              </a:solidFill>
              <a:latin typeface="Trebuchet MS" panose="020B0703020202090204" pitchFamily="34" charset="0"/>
            </a:endParaRPr>
          </a:p>
          <a:p>
            <a:pPr marL="0" indent="0">
              <a:buNone/>
            </a:pPr>
            <a:endParaRPr lang="en-CA" sz="2000" dirty="0">
              <a:solidFill>
                <a:schemeClr val="tx1">
                  <a:lumMod val="75000"/>
                  <a:lumOff val="25000"/>
                </a:schemeClr>
              </a:solidFill>
              <a:latin typeface="Trebuchet MS" panose="020B0703020202090204" pitchFamily="34" charset="0"/>
            </a:endParaRPr>
          </a:p>
          <a:p>
            <a:pPr lvl="0"/>
            <a:r>
              <a:rPr lang="en-CA" sz="2000" i="1" dirty="0">
                <a:solidFill>
                  <a:schemeClr val="tx1">
                    <a:lumMod val="75000"/>
                    <a:lumOff val="25000"/>
                  </a:schemeClr>
                </a:solidFill>
                <a:latin typeface="Trebuchet MS" panose="020B0703020202090204" pitchFamily="34" charset="0"/>
              </a:rPr>
              <a:t>“…recommend changes that will address broader problems in the child welfare system.”</a:t>
            </a:r>
            <a:endParaRPr lang="en-CA" sz="2000" dirty="0">
              <a:solidFill>
                <a:schemeClr val="tx1">
                  <a:lumMod val="75000"/>
                  <a:lumOff val="25000"/>
                </a:schemeClr>
              </a:solidFill>
              <a:latin typeface="Trebuchet MS" panose="020B0703020202090204" pitchFamily="34" charset="0"/>
            </a:endParaRPr>
          </a:p>
          <a:p>
            <a:pPr marL="0" indent="0">
              <a:buNone/>
            </a:pPr>
            <a:endParaRPr lang="en-CA" sz="2000" dirty="0">
              <a:solidFill>
                <a:schemeClr val="tx1">
                  <a:lumMod val="75000"/>
                  <a:lumOff val="25000"/>
                </a:schemeClr>
              </a:solidFill>
              <a:latin typeface="Trebuchet MS" panose="020B0703020202090204" pitchFamily="34" charset="0"/>
            </a:endParaRPr>
          </a:p>
          <a:p>
            <a:pPr lvl="0"/>
            <a:r>
              <a:rPr lang="en-CA" sz="2000" dirty="0">
                <a:solidFill>
                  <a:schemeClr val="tx1">
                    <a:lumMod val="75000"/>
                    <a:lumOff val="25000"/>
                  </a:schemeClr>
                </a:solidFill>
                <a:latin typeface="Trebuchet MS" panose="020B0703020202090204" pitchFamily="34" charset="0"/>
              </a:rPr>
              <a:t>He stressed the importance of the independence of this Office and believed that the RCY must be </a:t>
            </a:r>
            <a:r>
              <a:rPr lang="en-CA" sz="2000" i="1" dirty="0">
                <a:solidFill>
                  <a:schemeClr val="tx1">
                    <a:lumMod val="75000"/>
                    <a:lumOff val="25000"/>
                  </a:schemeClr>
                </a:solidFill>
                <a:latin typeface="Trebuchet MS" panose="020B0703020202090204" pitchFamily="34" charset="0"/>
              </a:rPr>
              <a:t>“an independent voice for vulnerable children and youth in B.C.”</a:t>
            </a:r>
            <a:endParaRPr lang="en-CA" sz="2000" dirty="0">
              <a:solidFill>
                <a:schemeClr val="tx1">
                  <a:lumMod val="75000"/>
                  <a:lumOff val="25000"/>
                </a:schemeClr>
              </a:solidFill>
              <a:latin typeface="Trebuchet MS" panose="020B0703020202090204" pitchFamily="34" charset="0"/>
            </a:endParaRPr>
          </a:p>
        </p:txBody>
      </p:sp>
    </p:spTree>
    <p:extLst>
      <p:ext uri="{BB962C8B-B14F-4D97-AF65-F5344CB8AC3E}">
        <p14:creationId xmlns:p14="http://schemas.microsoft.com/office/powerpoint/2010/main" val="4019859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9ECC8-B5AF-4444-8F0F-28D527DFE802}"/>
              </a:ext>
            </a:extLst>
          </p:cNvPr>
          <p:cNvSpPr>
            <a:spLocks noGrp="1"/>
          </p:cNvSpPr>
          <p:nvPr>
            <p:ph type="title"/>
          </p:nvPr>
        </p:nvSpPr>
        <p:spPr>
          <a:xfrm>
            <a:off x="360759" y="3752849"/>
            <a:ext cx="2468166" cy="2452687"/>
          </a:xfrm>
        </p:spPr>
        <p:txBody>
          <a:bodyPr vert="horz" lIns="91440" tIns="45720" rIns="91440" bIns="45720" rtlCol="0" anchor="ctr">
            <a:normAutofit/>
          </a:bodyPr>
          <a:lstStyle/>
          <a:p>
            <a:pPr defTabSz="914400"/>
            <a:r>
              <a:rPr lang="en-US" sz="3100" b="1" dirty="0">
                <a:solidFill>
                  <a:schemeClr val="tx1">
                    <a:lumMod val="75000"/>
                    <a:lumOff val="25000"/>
                  </a:schemeClr>
                </a:solidFill>
                <a:latin typeface="Trebuchet MS" panose="020B0703020202090204" pitchFamily="34" charset="0"/>
              </a:rPr>
              <a:t>Our Purpose</a:t>
            </a:r>
          </a:p>
        </p:txBody>
      </p:sp>
      <p:pic>
        <p:nvPicPr>
          <p:cNvPr id="12" name="Content Placeholder 11">
            <a:extLst>
              <a:ext uri="{FF2B5EF4-FFF2-40B4-BE49-F238E27FC236}">
                <a16:creationId xmlns:a16="http://schemas.microsoft.com/office/drawing/2014/main" id="{437CD8E0-EC3E-6545-A705-AE1148CA84D4}"/>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1128" b="44403"/>
          <a:stretch/>
        </p:blipFill>
        <p:spPr>
          <a:xfrm>
            <a:off x="20" y="10"/>
            <a:ext cx="9143980" cy="398031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436C5A9C-3108-6D43-9225-8419110C0B4F}"/>
              </a:ext>
            </a:extLst>
          </p:cNvPr>
          <p:cNvSpPr>
            <a:spLocks noGrp="1"/>
          </p:cNvSpPr>
          <p:nvPr>
            <p:ph sz="half" idx="1"/>
          </p:nvPr>
        </p:nvSpPr>
        <p:spPr>
          <a:xfrm>
            <a:off x="2828925" y="3752850"/>
            <a:ext cx="5953121" cy="2452687"/>
          </a:xfrm>
        </p:spPr>
        <p:txBody>
          <a:bodyPr vert="horz" lIns="91440" tIns="45720" rIns="91440" bIns="45720" rtlCol="0" anchor="ctr">
            <a:normAutofit/>
          </a:bodyPr>
          <a:lstStyle/>
          <a:p>
            <a:pPr marL="0" indent="0" defTabSz="914400">
              <a:buNone/>
            </a:pPr>
            <a:r>
              <a:rPr lang="en-US" sz="2000" dirty="0">
                <a:solidFill>
                  <a:schemeClr val="tx1">
                    <a:lumMod val="75000"/>
                    <a:lumOff val="25000"/>
                  </a:schemeClr>
                </a:solidFill>
                <a:latin typeface="Trebuchet MS" panose="020B0703020202090204" pitchFamily="34" charset="0"/>
              </a:rPr>
              <a:t>The Office of the Representative for Children and Youth is an independent advocacy and oversight body that champions fundamental rights and promotes improvements in services for vulnerable children, youth and young adults.</a:t>
            </a:r>
          </a:p>
        </p:txBody>
      </p:sp>
      <p:sp>
        <p:nvSpPr>
          <p:cNvPr id="6" name="TextBox 5"/>
          <p:cNvSpPr txBox="1"/>
          <p:nvPr/>
        </p:nvSpPr>
        <p:spPr>
          <a:xfrm>
            <a:off x="-1" y="6594215"/>
            <a:ext cx="9144000" cy="300082"/>
          </a:xfrm>
          <a:prstGeom prst="rect">
            <a:avLst/>
          </a:prstGeom>
          <a:solidFill>
            <a:srgbClr val="0D7C8D"/>
          </a:solidFill>
        </p:spPr>
        <p:txBody>
          <a:bodyPr wrap="square" rtlCol="0">
            <a:spAutoFit/>
          </a:bodyPr>
          <a:lstStyle/>
          <a:p>
            <a:endParaRPr lang="en-CA" sz="1350" dirty="0"/>
          </a:p>
        </p:txBody>
      </p:sp>
      <p:sp>
        <p:nvSpPr>
          <p:cNvPr id="10" name="TextBox 9"/>
          <p:cNvSpPr txBox="1"/>
          <p:nvPr/>
        </p:nvSpPr>
        <p:spPr>
          <a:xfrm>
            <a:off x="-1" y="6294133"/>
            <a:ext cx="9144000" cy="300082"/>
          </a:xfrm>
          <a:prstGeom prst="rect">
            <a:avLst/>
          </a:prstGeom>
          <a:solidFill>
            <a:srgbClr val="00ADA6"/>
          </a:solidFill>
        </p:spPr>
        <p:txBody>
          <a:bodyPr wrap="square" rtlCol="0">
            <a:spAutoFit/>
          </a:bodyPr>
          <a:lstStyle/>
          <a:p>
            <a:endParaRPr lang="en-CA" sz="1350" dirty="0"/>
          </a:p>
        </p:txBody>
      </p:sp>
      <p:sp>
        <p:nvSpPr>
          <p:cNvPr id="11" name="TextBox 10"/>
          <p:cNvSpPr txBox="1"/>
          <p:nvPr/>
        </p:nvSpPr>
        <p:spPr>
          <a:xfrm>
            <a:off x="0" y="5994051"/>
            <a:ext cx="9144000" cy="300082"/>
          </a:xfrm>
          <a:prstGeom prst="rect">
            <a:avLst/>
          </a:prstGeom>
          <a:solidFill>
            <a:srgbClr val="A0E0A9"/>
          </a:solidFill>
        </p:spPr>
        <p:txBody>
          <a:bodyPr wrap="square" rtlCol="0">
            <a:spAutoFit/>
          </a:bodyPr>
          <a:lstStyle/>
          <a:p>
            <a:endParaRPr lang="en-CA" sz="1350" dirty="0"/>
          </a:p>
        </p:txBody>
      </p:sp>
    </p:spTree>
    <p:extLst>
      <p:ext uri="{BB962C8B-B14F-4D97-AF65-F5344CB8AC3E}">
        <p14:creationId xmlns:p14="http://schemas.microsoft.com/office/powerpoint/2010/main" val="3357309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557918"/>
            <a:ext cx="9144000" cy="300082"/>
          </a:xfrm>
          <a:prstGeom prst="rect">
            <a:avLst/>
          </a:prstGeom>
          <a:solidFill>
            <a:srgbClr val="0D7C8D"/>
          </a:solidFill>
        </p:spPr>
        <p:txBody>
          <a:bodyPr wrap="square" rtlCol="0">
            <a:spAutoFit/>
          </a:bodyPr>
          <a:lstStyle/>
          <a:p>
            <a:endParaRPr lang="en-CA" sz="1350" dirty="0"/>
          </a:p>
        </p:txBody>
      </p:sp>
      <p:sp>
        <p:nvSpPr>
          <p:cNvPr id="10" name="TextBox 9"/>
          <p:cNvSpPr txBox="1"/>
          <p:nvPr/>
        </p:nvSpPr>
        <p:spPr>
          <a:xfrm>
            <a:off x="0" y="6257836"/>
            <a:ext cx="9144000" cy="300082"/>
          </a:xfrm>
          <a:prstGeom prst="rect">
            <a:avLst/>
          </a:prstGeom>
          <a:solidFill>
            <a:srgbClr val="00ADA6"/>
          </a:solidFill>
        </p:spPr>
        <p:txBody>
          <a:bodyPr wrap="square" rtlCol="0">
            <a:spAutoFit/>
          </a:bodyPr>
          <a:lstStyle/>
          <a:p>
            <a:endParaRPr lang="en-CA" sz="1350" dirty="0"/>
          </a:p>
        </p:txBody>
      </p:sp>
      <p:sp>
        <p:nvSpPr>
          <p:cNvPr id="11" name="TextBox 10"/>
          <p:cNvSpPr txBox="1"/>
          <p:nvPr/>
        </p:nvSpPr>
        <p:spPr>
          <a:xfrm>
            <a:off x="0" y="5957754"/>
            <a:ext cx="9144000" cy="300082"/>
          </a:xfrm>
          <a:prstGeom prst="rect">
            <a:avLst/>
          </a:prstGeom>
          <a:solidFill>
            <a:srgbClr val="A0E0A9"/>
          </a:solidFill>
        </p:spPr>
        <p:txBody>
          <a:bodyPr wrap="square" rtlCol="0">
            <a:spAutoFit/>
          </a:bodyPr>
          <a:lstStyle/>
          <a:p>
            <a:endParaRPr lang="en-CA" sz="1350" dirty="0"/>
          </a:p>
        </p:txBody>
      </p:sp>
      <p:sp>
        <p:nvSpPr>
          <p:cNvPr id="9" name="TextBox 8">
            <a:extLst>
              <a:ext uri="{FF2B5EF4-FFF2-40B4-BE49-F238E27FC236}">
                <a16:creationId xmlns:a16="http://schemas.microsoft.com/office/drawing/2014/main" id="{1BF2AB40-BD47-C441-B6AC-ABFE52A63D31}"/>
              </a:ext>
            </a:extLst>
          </p:cNvPr>
          <p:cNvSpPr txBox="1"/>
          <p:nvPr/>
        </p:nvSpPr>
        <p:spPr>
          <a:xfrm>
            <a:off x="470262" y="300082"/>
            <a:ext cx="3252651" cy="5632311"/>
          </a:xfrm>
          <a:prstGeom prst="rect">
            <a:avLst/>
          </a:prstGeom>
          <a:noFill/>
        </p:spPr>
        <p:txBody>
          <a:bodyPr wrap="square" rtlCol="0">
            <a:spAutoFit/>
          </a:bodyPr>
          <a:lstStyle/>
          <a:p>
            <a:r>
              <a:rPr lang="en-US" sz="2000" dirty="0">
                <a:solidFill>
                  <a:schemeClr val="tx1">
                    <a:lumMod val="75000"/>
                    <a:lumOff val="25000"/>
                  </a:schemeClr>
                </a:solidFill>
                <a:latin typeface="Trebuchet MS" panose="020B0703020202090204" pitchFamily="34" charset="0"/>
              </a:rPr>
              <a:t>Who we are</a:t>
            </a:r>
          </a:p>
          <a:p>
            <a:pPr marL="342900" indent="-342900">
              <a:buFont typeface="Arial" panose="020B0604020202020204" pitchFamily="34" charset="0"/>
              <a:buChar char="•"/>
            </a:pPr>
            <a:r>
              <a:rPr lang="en-US" sz="2000" dirty="0">
                <a:solidFill>
                  <a:schemeClr val="tx1">
                    <a:lumMod val="75000"/>
                    <a:lumOff val="25000"/>
                  </a:schemeClr>
                </a:solidFill>
                <a:latin typeface="Trebuchet MS" panose="020B0703020202090204" pitchFamily="34" charset="0"/>
              </a:rPr>
              <a:t>75+ staff (including OHRC Shared services)</a:t>
            </a:r>
          </a:p>
          <a:p>
            <a:pPr marL="342900" indent="-342900">
              <a:buFont typeface="Arial" panose="020B0604020202020204" pitchFamily="34" charset="0"/>
              <a:buChar char="•"/>
            </a:pPr>
            <a:r>
              <a:rPr lang="en-US" sz="2000" dirty="0">
                <a:solidFill>
                  <a:schemeClr val="tx1">
                    <a:lumMod val="75000"/>
                    <a:lumOff val="25000"/>
                  </a:schemeClr>
                </a:solidFill>
                <a:latin typeface="Trebuchet MS" panose="020B0703020202090204" pitchFamily="34" charset="0"/>
              </a:rPr>
              <a:t>4 locations + telework </a:t>
            </a:r>
          </a:p>
          <a:p>
            <a:pPr marL="342900" indent="-342900">
              <a:buFont typeface="Arial" panose="020B0604020202020204" pitchFamily="34" charset="0"/>
              <a:buChar char="•"/>
            </a:pPr>
            <a:r>
              <a:rPr lang="en-US" sz="2000" dirty="0">
                <a:solidFill>
                  <a:schemeClr val="tx1">
                    <a:lumMod val="75000"/>
                    <a:lumOff val="25000"/>
                  </a:schemeClr>
                </a:solidFill>
                <a:latin typeface="Trebuchet MS" panose="020B0703020202090204" pitchFamily="34" charset="0"/>
              </a:rPr>
              <a:t>Diverse backgrounds</a:t>
            </a:r>
          </a:p>
          <a:p>
            <a:endParaRPr lang="en-US" sz="2000" b="1" dirty="0"/>
          </a:p>
          <a:p>
            <a:r>
              <a:rPr lang="en-US" sz="2000" dirty="0">
                <a:solidFill>
                  <a:schemeClr val="tx1">
                    <a:lumMod val="75000"/>
                    <a:lumOff val="25000"/>
                  </a:schemeClr>
                </a:solidFill>
                <a:latin typeface="Trebuchet MS" panose="020B0703020202090204" pitchFamily="34" charset="0"/>
              </a:rPr>
              <a:t>Who we serve</a:t>
            </a:r>
          </a:p>
          <a:p>
            <a:pPr marL="428625" indent="-428625">
              <a:buFont typeface="Arial" panose="020B0604020202020204" pitchFamily="34" charset="0"/>
              <a:buChar char="•"/>
            </a:pPr>
            <a:r>
              <a:rPr lang="en-US" sz="2000" dirty="0">
                <a:solidFill>
                  <a:schemeClr val="tx1">
                    <a:lumMod val="75000"/>
                    <a:lumOff val="25000"/>
                  </a:schemeClr>
                </a:solidFill>
                <a:latin typeface="Trebuchet MS" panose="020B0703020202090204" pitchFamily="34" charset="0"/>
              </a:rPr>
              <a:t>Children and youth up to age 19 eligible for or receiving services through MCFD + some health services </a:t>
            </a:r>
          </a:p>
          <a:p>
            <a:pPr marL="428625" indent="-428625">
              <a:buFont typeface="Arial" panose="020B0604020202020204" pitchFamily="34" charset="0"/>
              <a:buChar char="•"/>
            </a:pPr>
            <a:r>
              <a:rPr lang="en-US" sz="2000" dirty="0">
                <a:solidFill>
                  <a:schemeClr val="tx1">
                    <a:lumMod val="75000"/>
                    <a:lumOff val="25000"/>
                  </a:schemeClr>
                </a:solidFill>
                <a:latin typeface="Trebuchet MS" panose="020B0703020202090204" pitchFamily="34" charset="0"/>
              </a:rPr>
              <a:t>19-23 years </a:t>
            </a:r>
            <a:r>
              <a:rPr lang="en-US" sz="2000" dirty="0" err="1">
                <a:solidFill>
                  <a:schemeClr val="tx1">
                    <a:lumMod val="75000"/>
                    <a:lumOff val="25000"/>
                  </a:schemeClr>
                </a:solidFill>
                <a:latin typeface="Trebuchet MS" panose="020B0703020202090204" pitchFamily="34" charset="0"/>
              </a:rPr>
              <a:t>olds</a:t>
            </a:r>
            <a:r>
              <a:rPr lang="en-US" sz="2000" dirty="0">
                <a:solidFill>
                  <a:schemeClr val="tx1">
                    <a:lumMod val="75000"/>
                    <a:lumOff val="25000"/>
                  </a:schemeClr>
                </a:solidFill>
                <a:latin typeface="Trebuchet MS" panose="020B0703020202090204" pitchFamily="34" charset="0"/>
              </a:rPr>
              <a:t> eligible for or receiving services from CLBC or on Agreement with Young Adults or Tuition Waiver</a:t>
            </a:r>
          </a:p>
        </p:txBody>
      </p:sp>
      <p:pic>
        <p:nvPicPr>
          <p:cNvPr id="8" name="Picture 7">
            <a:extLst>
              <a:ext uri="{FF2B5EF4-FFF2-40B4-BE49-F238E27FC236}">
                <a16:creationId xmlns:a16="http://schemas.microsoft.com/office/drawing/2014/main" id="{EB80ADCF-CF40-BD4F-AF6F-BCB3D18C62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8863" y="836712"/>
            <a:ext cx="4508170" cy="4508170"/>
          </a:xfrm>
          <a:prstGeom prst="rect">
            <a:avLst/>
          </a:prstGeom>
        </p:spPr>
      </p:pic>
    </p:spTree>
    <p:extLst>
      <p:ext uri="{BB962C8B-B14F-4D97-AF65-F5344CB8AC3E}">
        <p14:creationId xmlns:p14="http://schemas.microsoft.com/office/powerpoint/2010/main" val="1210470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557918"/>
            <a:ext cx="9144000" cy="300082"/>
          </a:xfrm>
          <a:prstGeom prst="rect">
            <a:avLst/>
          </a:prstGeom>
          <a:solidFill>
            <a:srgbClr val="0D7C8D"/>
          </a:solidFill>
        </p:spPr>
        <p:txBody>
          <a:bodyPr wrap="square" rtlCol="0">
            <a:spAutoFit/>
          </a:bodyPr>
          <a:lstStyle/>
          <a:p>
            <a:endParaRPr lang="en-CA" sz="1350" dirty="0"/>
          </a:p>
        </p:txBody>
      </p:sp>
      <p:sp>
        <p:nvSpPr>
          <p:cNvPr id="10" name="TextBox 9"/>
          <p:cNvSpPr txBox="1"/>
          <p:nvPr/>
        </p:nvSpPr>
        <p:spPr>
          <a:xfrm>
            <a:off x="0" y="6257836"/>
            <a:ext cx="9144000" cy="300082"/>
          </a:xfrm>
          <a:prstGeom prst="rect">
            <a:avLst/>
          </a:prstGeom>
          <a:solidFill>
            <a:srgbClr val="00ADA6"/>
          </a:solidFill>
        </p:spPr>
        <p:txBody>
          <a:bodyPr wrap="square" rtlCol="0">
            <a:spAutoFit/>
          </a:bodyPr>
          <a:lstStyle/>
          <a:p>
            <a:endParaRPr lang="en-CA" sz="1350" dirty="0"/>
          </a:p>
        </p:txBody>
      </p:sp>
      <p:sp>
        <p:nvSpPr>
          <p:cNvPr id="11" name="TextBox 10"/>
          <p:cNvSpPr txBox="1"/>
          <p:nvPr/>
        </p:nvSpPr>
        <p:spPr>
          <a:xfrm>
            <a:off x="0" y="5957754"/>
            <a:ext cx="9144000" cy="300082"/>
          </a:xfrm>
          <a:prstGeom prst="rect">
            <a:avLst/>
          </a:prstGeom>
          <a:solidFill>
            <a:srgbClr val="A0E0A9"/>
          </a:solidFill>
        </p:spPr>
        <p:txBody>
          <a:bodyPr wrap="square" rtlCol="0">
            <a:spAutoFit/>
          </a:bodyPr>
          <a:lstStyle/>
          <a:p>
            <a:endParaRPr lang="en-CA" sz="1350" dirty="0"/>
          </a:p>
        </p:txBody>
      </p:sp>
      <p:sp>
        <p:nvSpPr>
          <p:cNvPr id="2" name="Title 1">
            <a:extLst>
              <a:ext uri="{FF2B5EF4-FFF2-40B4-BE49-F238E27FC236}">
                <a16:creationId xmlns:a16="http://schemas.microsoft.com/office/drawing/2014/main" id="{4F39ECC8-B5AF-4444-8F0F-28D527DFE802}"/>
              </a:ext>
            </a:extLst>
          </p:cNvPr>
          <p:cNvSpPr>
            <a:spLocks noGrp="1"/>
          </p:cNvSpPr>
          <p:nvPr>
            <p:ph type="title"/>
          </p:nvPr>
        </p:nvSpPr>
        <p:spPr>
          <a:xfrm>
            <a:off x="297816" y="503145"/>
            <a:ext cx="3267292" cy="711674"/>
          </a:xfrm>
        </p:spPr>
        <p:txBody>
          <a:bodyPr>
            <a:normAutofit/>
          </a:bodyPr>
          <a:lstStyle/>
          <a:p>
            <a:r>
              <a:rPr lang="en-US" b="0" dirty="0">
                <a:solidFill>
                  <a:schemeClr val="tx1">
                    <a:lumMod val="75000"/>
                    <a:lumOff val="25000"/>
                  </a:schemeClr>
                </a:solidFill>
                <a:latin typeface="Trebuchet MS" panose="020B0703020202090204" pitchFamily="34" charset="0"/>
              </a:rPr>
              <a:t>Designated and Reviewable Services</a:t>
            </a:r>
          </a:p>
        </p:txBody>
      </p:sp>
      <p:pic>
        <p:nvPicPr>
          <p:cNvPr id="7" name="Picture 4">
            <a:extLst>
              <a:ext uri="{FF2B5EF4-FFF2-40B4-BE49-F238E27FC236}">
                <a16:creationId xmlns:a16="http://schemas.microsoft.com/office/drawing/2014/main" id="{27B91B60-4EEB-2C48-A9C3-9E75E77EBF40}"/>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3748" r="3748"/>
          <a:stretch>
            <a:fillRect/>
          </a:stretch>
        </p:blipFill>
        <p:spPr bwMode="auto">
          <a:xfrm>
            <a:off x="3907723" y="1052736"/>
            <a:ext cx="5122437" cy="4089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Placeholder 3">
            <a:extLst>
              <a:ext uri="{FF2B5EF4-FFF2-40B4-BE49-F238E27FC236}">
                <a16:creationId xmlns:a16="http://schemas.microsoft.com/office/drawing/2014/main" id="{DECE6FA3-2F81-D649-B2C6-A13B3916A112}"/>
              </a:ext>
            </a:extLst>
          </p:cNvPr>
          <p:cNvSpPr>
            <a:spLocks noGrp="1"/>
          </p:cNvSpPr>
          <p:nvPr>
            <p:ph type="body" sz="half" idx="2"/>
          </p:nvPr>
        </p:nvSpPr>
        <p:spPr>
          <a:xfrm>
            <a:off x="294586" y="1214819"/>
            <a:ext cx="3453097" cy="4089620"/>
          </a:xfrm>
        </p:spPr>
        <p:txBody>
          <a:bodyPr>
            <a:noAutofit/>
          </a:bodyPr>
          <a:lstStyle/>
          <a:p>
            <a:r>
              <a:rPr lang="en-US" sz="1600" dirty="0">
                <a:latin typeface="Trebuchet MS" panose="020B0703020202090204" pitchFamily="34" charset="0"/>
              </a:rPr>
              <a:t>Under the Representative for Children and Youth Act, ‘designated services ‘ are services under the Adoption Act, Child Care Act, Child Care Subsidy Act, Community Living Authority Act, CFCSA and Youth Justice Act + ECD and child care, mental health, addictions services and transitions for youth and young adults.  These are the focus for advocacy services.</a:t>
            </a:r>
          </a:p>
          <a:p>
            <a:r>
              <a:rPr lang="en-US" sz="1600" dirty="0">
                <a:latin typeface="Trebuchet MS" panose="020B0703020202090204" pitchFamily="34" charset="0"/>
              </a:rPr>
              <a:t>‘Reviewable services’  are  services under the CFCSA and YJA + mental health and addictions services. These are the focus for critical injury and death reviews.</a:t>
            </a:r>
          </a:p>
        </p:txBody>
      </p:sp>
    </p:spTree>
    <p:extLst>
      <p:ext uri="{BB962C8B-B14F-4D97-AF65-F5344CB8AC3E}">
        <p14:creationId xmlns:p14="http://schemas.microsoft.com/office/powerpoint/2010/main" val="40848357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1381</TotalTime>
  <Words>1996</Words>
  <Application>Microsoft Office PowerPoint</Application>
  <PresentationFormat>On-screen Show (4:3)</PresentationFormat>
  <Paragraphs>218</Paragraphs>
  <Slides>31</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PowerPoint Presentation</vt:lpstr>
      <vt:lpstr>PowerPoint Presentation</vt:lpstr>
      <vt:lpstr>Presentation second page</vt:lpstr>
      <vt:lpstr>PowerPoint Presentation</vt:lpstr>
      <vt:lpstr>Our Origins Honourable Ted Hughes</vt:lpstr>
      <vt:lpstr>Our Origins</vt:lpstr>
      <vt:lpstr>Our Purpose</vt:lpstr>
      <vt:lpstr>PowerPoint Presentation</vt:lpstr>
      <vt:lpstr>Designated and Reviewable Services</vt:lpstr>
      <vt:lpstr>Evolving Context for the Work</vt:lpstr>
      <vt:lpstr>Holding the Tensions</vt:lpstr>
      <vt:lpstr>PowerPoint Presentation</vt:lpstr>
      <vt:lpstr>Internal work no blame and shame; embrace a philosophy of inclusion, diversity and collaboration </vt:lpstr>
      <vt:lpstr>External work</vt:lpstr>
      <vt:lpstr>PowerPoint Presentation</vt:lpstr>
      <vt:lpstr>PowerPoint Presentation</vt:lpstr>
      <vt:lpstr>How we do the work</vt:lpstr>
      <vt:lpstr>Themes and Priorities</vt:lpstr>
      <vt:lpstr>Themes and Priorities</vt:lpstr>
      <vt:lpstr>Complexity and Intersections</vt:lpstr>
      <vt:lpstr>Role of the Deputy Representatives</vt:lpstr>
      <vt:lpstr>Presentation third page</vt:lpstr>
      <vt:lpstr>Presentation third page</vt:lpstr>
      <vt:lpstr>PowerPoint Presentation</vt:lpstr>
      <vt:lpstr>Presentation third page</vt:lpstr>
      <vt:lpstr>PowerPoint Presentation</vt:lpstr>
      <vt:lpstr>PowerPoint Presentation</vt:lpstr>
      <vt:lpstr>Spotlight: Corporate Services </vt:lpstr>
      <vt:lpstr>Recruitment Process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Jennifer Charlesworth</dc:creator>
  <cp:lastModifiedBy>Williams, Jennifer RCY:EX</cp:lastModifiedBy>
  <cp:revision>16</cp:revision>
  <dcterms:created xsi:type="dcterms:W3CDTF">2021-05-27T14:48:20Z</dcterms:created>
  <dcterms:modified xsi:type="dcterms:W3CDTF">2021-05-28T20:07:54Z</dcterms:modified>
</cp:coreProperties>
</file>