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448" r:id="rId4"/>
    <p:sldId id="449" r:id="rId5"/>
    <p:sldId id="450" r:id="rId6"/>
    <p:sldId id="265" r:id="rId7"/>
    <p:sldId id="272" r:id="rId8"/>
    <p:sldId id="266" r:id="rId9"/>
    <p:sldId id="452" r:id="rId10"/>
    <p:sldId id="268" r:id="rId11"/>
    <p:sldId id="267" r:id="rId12"/>
    <p:sldId id="269" r:id="rId13"/>
    <p:sldId id="270" r:id="rId14"/>
    <p:sldId id="27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C839577-D2EA-42C0-BF22-352871C661E6}">
          <p14:sldIdLst>
            <p14:sldId id="256"/>
            <p14:sldId id="263"/>
            <p14:sldId id="448"/>
            <p14:sldId id="449"/>
            <p14:sldId id="450"/>
            <p14:sldId id="265"/>
            <p14:sldId id="272"/>
            <p14:sldId id="266"/>
            <p14:sldId id="452"/>
            <p14:sldId id="268"/>
            <p14:sldId id="267"/>
            <p14:sldId id="269"/>
            <p14:sldId id="270"/>
            <p14:sldId id="271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C8D"/>
    <a:srgbClr val="A0E0A9"/>
    <a:srgbClr val="00A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03" autoAdjust="0"/>
  </p:normalViewPr>
  <p:slideViewPr>
    <p:cSldViewPr>
      <p:cViewPr>
        <p:scale>
          <a:sx n="58" d="100"/>
          <a:sy n="58" d="100"/>
        </p:scale>
        <p:origin x="726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BFE25-533F-45B1-AA4B-B7A69984B220}" type="doc">
      <dgm:prSet loTypeId="urn:microsoft.com/office/officeart/2005/8/layout/radial3" loCatId="cycle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BD93263-0455-46D1-9379-17148910321A}">
      <dgm:prSet phldrT="[Text]"/>
      <dgm:spPr/>
      <dgm:t>
        <a:bodyPr/>
        <a:lstStyle/>
        <a:p>
          <a:r>
            <a:rPr lang="en-US" b="1" dirty="0"/>
            <a:t>Workforce Capacity - Recruitment, Experience, Training, Supervision and Retention</a:t>
          </a:r>
        </a:p>
      </dgm:t>
    </dgm:pt>
    <dgm:pt modelId="{7559CA35-2612-4153-94EB-42E80CB4B135}" type="parTrans" cxnId="{2A62C00C-14A9-43D8-9164-03DE729BA83D}">
      <dgm:prSet/>
      <dgm:spPr/>
      <dgm:t>
        <a:bodyPr/>
        <a:lstStyle/>
        <a:p>
          <a:endParaRPr lang="en-US"/>
        </a:p>
      </dgm:t>
    </dgm:pt>
    <dgm:pt modelId="{071162AD-81EF-4348-8EA5-86A40C66C534}" type="sibTrans" cxnId="{2A62C00C-14A9-43D8-9164-03DE729BA83D}">
      <dgm:prSet/>
      <dgm:spPr/>
      <dgm:t>
        <a:bodyPr/>
        <a:lstStyle/>
        <a:p>
          <a:endParaRPr lang="en-US"/>
        </a:p>
      </dgm:t>
    </dgm:pt>
    <dgm:pt modelId="{9D5CE9B1-C073-4499-AE48-A98EA83E265E}">
      <dgm:prSet phldrT="[Text]"/>
      <dgm:spPr/>
      <dgm:t>
        <a:bodyPr/>
        <a:lstStyle/>
        <a:p>
          <a:r>
            <a:rPr lang="en-US" dirty="0"/>
            <a:t>Other Areas of Concern Arising  e.g., Parental MH and SU, COVID</a:t>
          </a:r>
        </a:p>
      </dgm:t>
    </dgm:pt>
    <dgm:pt modelId="{ACF26359-A31D-4049-8814-D0FE94880282}" type="parTrans" cxnId="{69C6AF38-8D8E-4F60-96E7-01AD2826DCE6}">
      <dgm:prSet/>
      <dgm:spPr/>
      <dgm:t>
        <a:bodyPr/>
        <a:lstStyle/>
        <a:p>
          <a:endParaRPr lang="en-US"/>
        </a:p>
      </dgm:t>
    </dgm:pt>
    <dgm:pt modelId="{FCDB8ACF-A4DF-4C87-88CF-41D5B58B72F4}" type="sibTrans" cxnId="{69C6AF38-8D8E-4F60-96E7-01AD2826DCE6}">
      <dgm:prSet/>
      <dgm:spPr/>
      <dgm:t>
        <a:bodyPr/>
        <a:lstStyle/>
        <a:p>
          <a:endParaRPr lang="en-US"/>
        </a:p>
      </dgm:t>
    </dgm:pt>
    <dgm:pt modelId="{168B2B24-9143-4829-AA09-860F504F7B00}">
      <dgm:prSet phldrT="[Text]"/>
      <dgm:spPr/>
      <dgm:t>
        <a:bodyPr/>
        <a:lstStyle/>
        <a:p>
          <a:r>
            <a:rPr lang="en-US" dirty="0"/>
            <a:t>Family Violence and Systems Response and Historical Impact</a:t>
          </a:r>
        </a:p>
      </dgm:t>
    </dgm:pt>
    <dgm:pt modelId="{7F164541-97F8-48B1-AFF8-6C629A406F79}" type="parTrans" cxnId="{5211239B-5B25-4DCE-97DE-18C1BCC53DA4}">
      <dgm:prSet/>
      <dgm:spPr/>
      <dgm:t>
        <a:bodyPr/>
        <a:lstStyle/>
        <a:p>
          <a:endParaRPr lang="en-US"/>
        </a:p>
      </dgm:t>
    </dgm:pt>
    <dgm:pt modelId="{4DE6BC36-886B-44FB-9728-000EB2370805}" type="sibTrans" cxnId="{5211239B-5B25-4DCE-97DE-18C1BCC53DA4}">
      <dgm:prSet/>
      <dgm:spPr/>
      <dgm:t>
        <a:bodyPr/>
        <a:lstStyle/>
        <a:p>
          <a:endParaRPr lang="en-US"/>
        </a:p>
      </dgm:t>
    </dgm:pt>
    <dgm:pt modelId="{1A95E7D6-5C4D-42F7-914C-6578939717DE}">
      <dgm:prSet phldrT="[Text]"/>
      <dgm:spPr/>
      <dgm:t>
        <a:bodyPr/>
        <a:lstStyle/>
        <a:p>
          <a:r>
            <a:rPr lang="en-US" b="1" dirty="0"/>
            <a:t>Inter-agency Practices- Communication,  Coordination and Planning (school, hospital, medical)</a:t>
          </a:r>
        </a:p>
      </dgm:t>
    </dgm:pt>
    <dgm:pt modelId="{9D6DD704-27C6-4983-A1A1-C9851EC97A53}" type="parTrans" cxnId="{0EDE5FCE-7073-4531-AE83-0807EF3FCD77}">
      <dgm:prSet/>
      <dgm:spPr/>
      <dgm:t>
        <a:bodyPr/>
        <a:lstStyle/>
        <a:p>
          <a:endParaRPr lang="en-US"/>
        </a:p>
      </dgm:t>
    </dgm:pt>
    <dgm:pt modelId="{412CAF34-D1F9-48C1-8DE8-E1AE69281C04}" type="sibTrans" cxnId="{0EDE5FCE-7073-4531-AE83-0807EF3FCD77}">
      <dgm:prSet/>
      <dgm:spPr/>
      <dgm:t>
        <a:bodyPr/>
        <a:lstStyle/>
        <a:p>
          <a:endParaRPr lang="en-US"/>
        </a:p>
      </dgm:t>
    </dgm:pt>
    <dgm:pt modelId="{31D988D6-18A1-4B07-89D9-456BFA1CEB7E}">
      <dgm:prSet phldrT="[Text]"/>
      <dgm:spPr/>
      <dgm:t>
        <a:bodyPr/>
        <a:lstStyle/>
        <a:p>
          <a:r>
            <a:rPr lang="en-US" b="1" dirty="0"/>
            <a:t>Child Welfare Policies, Procedures and Responsiveness</a:t>
          </a:r>
        </a:p>
      </dgm:t>
    </dgm:pt>
    <dgm:pt modelId="{E0AAAD7D-3F36-4CE7-920C-57E83EB5346F}" type="parTrans" cxnId="{9F6ED2AA-5D17-428A-BDE1-76FD4CEDF818}">
      <dgm:prSet/>
      <dgm:spPr/>
      <dgm:t>
        <a:bodyPr/>
        <a:lstStyle/>
        <a:p>
          <a:endParaRPr lang="en-US"/>
        </a:p>
      </dgm:t>
    </dgm:pt>
    <dgm:pt modelId="{3DBF7E1B-CDD5-4138-B432-C5859D98BDCB}" type="sibTrans" cxnId="{9F6ED2AA-5D17-428A-BDE1-76FD4CEDF818}">
      <dgm:prSet/>
      <dgm:spPr/>
      <dgm:t>
        <a:bodyPr/>
        <a:lstStyle/>
        <a:p>
          <a:endParaRPr lang="en-US"/>
        </a:p>
      </dgm:t>
    </dgm:pt>
    <dgm:pt modelId="{C3C6EDD2-0B68-43FA-A39D-AE1ABF54B34C}">
      <dgm:prSet phldrT="[Text]"/>
      <dgm:spPr/>
      <dgm:t>
        <a:bodyPr/>
        <a:lstStyle/>
        <a:p>
          <a:r>
            <a:rPr lang="en-US"/>
            <a:t>Children and Youth with Special Needs/Complex needs</a:t>
          </a:r>
        </a:p>
      </dgm:t>
    </dgm:pt>
    <dgm:pt modelId="{BDBCC597-0304-4C9E-8127-6111119C865C}" type="sibTrans" cxnId="{8D0399FC-9D50-485E-81F3-DCFFE03979BA}">
      <dgm:prSet/>
      <dgm:spPr/>
      <dgm:t>
        <a:bodyPr/>
        <a:lstStyle/>
        <a:p>
          <a:endParaRPr lang="en-US"/>
        </a:p>
      </dgm:t>
    </dgm:pt>
    <dgm:pt modelId="{96216B98-BA24-4C93-9B82-7C5C13E71268}" type="parTrans" cxnId="{8D0399FC-9D50-485E-81F3-DCFFE03979BA}">
      <dgm:prSet/>
      <dgm:spPr/>
      <dgm:t>
        <a:bodyPr/>
        <a:lstStyle/>
        <a:p>
          <a:endParaRPr lang="en-US"/>
        </a:p>
      </dgm:t>
    </dgm:pt>
    <dgm:pt modelId="{C82B4B7B-5599-4C44-960D-C97E3F9E66F5}">
      <dgm:prSet phldrT="[Text]"/>
      <dgm:spPr/>
      <dgm:t>
        <a:bodyPr/>
        <a:lstStyle/>
        <a:p>
          <a:r>
            <a:rPr lang="en-US" dirty="0"/>
            <a:t>Family and Caregiver Support - Practice and Policy</a:t>
          </a:r>
        </a:p>
        <a:p>
          <a:r>
            <a:rPr lang="en-US" dirty="0"/>
            <a:t>Keeping Families Safely Together </a:t>
          </a:r>
        </a:p>
      </dgm:t>
    </dgm:pt>
    <dgm:pt modelId="{5F32AD28-CB46-483B-AA15-FB23A4AD90E6}" type="sibTrans" cxnId="{9367348C-B892-44BA-95E6-834D69EBA35C}">
      <dgm:prSet/>
      <dgm:spPr/>
      <dgm:t>
        <a:bodyPr/>
        <a:lstStyle/>
        <a:p>
          <a:endParaRPr lang="en-US"/>
        </a:p>
      </dgm:t>
    </dgm:pt>
    <dgm:pt modelId="{B183154F-42EA-4623-AFCF-0F436CD7968A}" type="parTrans" cxnId="{9367348C-B892-44BA-95E6-834D69EBA35C}">
      <dgm:prSet/>
      <dgm:spPr/>
      <dgm:t>
        <a:bodyPr/>
        <a:lstStyle/>
        <a:p>
          <a:endParaRPr lang="en-US"/>
        </a:p>
      </dgm:t>
    </dgm:pt>
    <dgm:pt modelId="{1B77AC8A-4068-4871-B86A-95AA27C7602E}">
      <dgm:prSet phldrT="[Text]"/>
      <dgm:spPr/>
      <dgm:t>
        <a:bodyPr/>
        <a:lstStyle/>
        <a:p>
          <a:r>
            <a:rPr lang="en-US" b="1" dirty="0"/>
            <a:t>Jurisdiction, Indigenous Child Welfare including Transitional Decision-making</a:t>
          </a:r>
        </a:p>
      </dgm:t>
    </dgm:pt>
    <dgm:pt modelId="{DBE98DB1-09C2-4260-B847-8185D77E15A4}" type="sibTrans" cxnId="{E7ECE973-FB6A-4FE4-9E89-9878C2DBE2DE}">
      <dgm:prSet/>
      <dgm:spPr/>
      <dgm:t>
        <a:bodyPr/>
        <a:lstStyle/>
        <a:p>
          <a:endParaRPr lang="en-US"/>
        </a:p>
      </dgm:t>
    </dgm:pt>
    <dgm:pt modelId="{FC8FD11D-1E55-4F11-9C96-CF832DBC8868}" type="parTrans" cxnId="{E7ECE973-FB6A-4FE4-9E89-9878C2DBE2DE}">
      <dgm:prSet/>
      <dgm:spPr/>
      <dgm:t>
        <a:bodyPr/>
        <a:lstStyle/>
        <a:p>
          <a:endParaRPr lang="en-US"/>
        </a:p>
      </dgm:t>
    </dgm:pt>
    <dgm:pt modelId="{D3144D5D-D3CF-4063-AB12-8589E5E1E36F}">
      <dgm:prSet phldrT="[Text]"/>
      <dgm:spPr/>
      <dgm:t>
        <a:bodyPr/>
        <a:lstStyle/>
        <a:p>
          <a:r>
            <a:rPr lang="en-US" dirty="0"/>
            <a:t> Children’s Stories</a:t>
          </a:r>
        </a:p>
        <a:p>
          <a:r>
            <a:rPr lang="en-US" b="0" dirty="0"/>
            <a:t>Truth-Telling</a:t>
          </a:r>
        </a:p>
      </dgm:t>
    </dgm:pt>
    <dgm:pt modelId="{C1EDACBC-9C4B-4C02-99CB-47B9B9724BEB}" type="sibTrans" cxnId="{22C1ECF8-A4E3-4446-A1C3-A5BA9EE85AB9}">
      <dgm:prSet/>
      <dgm:spPr/>
      <dgm:t>
        <a:bodyPr/>
        <a:lstStyle/>
        <a:p>
          <a:endParaRPr lang="en-US"/>
        </a:p>
      </dgm:t>
    </dgm:pt>
    <dgm:pt modelId="{848271E0-E2BB-49A6-A9B5-303E8F92F0AA}" type="parTrans" cxnId="{22C1ECF8-A4E3-4446-A1C3-A5BA9EE85AB9}">
      <dgm:prSet/>
      <dgm:spPr/>
      <dgm:t>
        <a:bodyPr/>
        <a:lstStyle/>
        <a:p>
          <a:endParaRPr lang="en-US"/>
        </a:p>
      </dgm:t>
    </dgm:pt>
    <dgm:pt modelId="{63EFF7CA-36B2-452D-94D9-1C4370DE8540}">
      <dgm:prSet phldrT="[Text]"/>
      <dgm:spPr/>
      <dgm:t>
        <a:bodyPr/>
        <a:lstStyle/>
        <a:p>
          <a:r>
            <a:rPr lang="en-US" b="1" dirty="0"/>
            <a:t>Out of Care and Extended Family Care Options</a:t>
          </a:r>
        </a:p>
        <a:p>
          <a:r>
            <a:rPr lang="en-US" b="1" dirty="0"/>
            <a:t>Quality of Care/Quality Assurance </a:t>
          </a:r>
        </a:p>
      </dgm:t>
    </dgm:pt>
    <dgm:pt modelId="{DB640189-4CD5-488E-883F-7E2D7035C513}" type="parTrans" cxnId="{EA479D02-7D60-4C8E-B210-C2D765BDF94F}">
      <dgm:prSet/>
      <dgm:spPr/>
      <dgm:t>
        <a:bodyPr/>
        <a:lstStyle/>
        <a:p>
          <a:endParaRPr lang="en-US"/>
        </a:p>
      </dgm:t>
    </dgm:pt>
    <dgm:pt modelId="{98607DB9-EE3E-4338-9163-CE861606A848}" type="sibTrans" cxnId="{EA479D02-7D60-4C8E-B210-C2D765BDF94F}">
      <dgm:prSet/>
      <dgm:spPr/>
      <dgm:t>
        <a:bodyPr/>
        <a:lstStyle/>
        <a:p>
          <a:endParaRPr lang="en-US"/>
        </a:p>
      </dgm:t>
    </dgm:pt>
    <dgm:pt modelId="{83A7332B-BED2-4FFB-9447-7D6FC91CCBF8}" type="pres">
      <dgm:prSet presAssocID="{0B9BFE25-533F-45B1-AA4B-B7A69984B220}" presName="composite" presStyleCnt="0">
        <dgm:presLayoutVars>
          <dgm:chMax val="1"/>
          <dgm:dir/>
          <dgm:resizeHandles val="exact"/>
        </dgm:presLayoutVars>
      </dgm:prSet>
      <dgm:spPr/>
    </dgm:pt>
    <dgm:pt modelId="{180BEE02-13F0-4741-80E0-2ABF52828E15}" type="pres">
      <dgm:prSet presAssocID="{0B9BFE25-533F-45B1-AA4B-B7A69984B220}" presName="radial" presStyleCnt="0">
        <dgm:presLayoutVars>
          <dgm:animLvl val="ctr"/>
        </dgm:presLayoutVars>
      </dgm:prSet>
      <dgm:spPr/>
    </dgm:pt>
    <dgm:pt modelId="{A918AC1C-FF48-42BE-AE23-68EDE951E845}" type="pres">
      <dgm:prSet presAssocID="{D3144D5D-D3CF-4063-AB12-8589E5E1E36F}" presName="centerShape" presStyleLbl="vennNode1" presStyleIdx="0" presStyleCnt="10" custLinFactNeighborX="1510" custLinFactNeighborY="-755"/>
      <dgm:spPr/>
    </dgm:pt>
    <dgm:pt modelId="{B1ACE4BC-61BA-4CFF-90F7-D73533101DD4}" type="pres">
      <dgm:prSet presAssocID="{1B77AC8A-4068-4871-B86A-95AA27C7602E}" presName="node" presStyleLbl="vennNode1" presStyleIdx="1" presStyleCnt="10">
        <dgm:presLayoutVars>
          <dgm:bulletEnabled val="1"/>
        </dgm:presLayoutVars>
      </dgm:prSet>
      <dgm:spPr/>
    </dgm:pt>
    <dgm:pt modelId="{4C14BFAB-E73D-4A04-9EBC-663B47495AD6}" type="pres">
      <dgm:prSet presAssocID="{C82B4B7B-5599-4C44-960D-C97E3F9E66F5}" presName="node" presStyleLbl="vennNode1" presStyleIdx="2" presStyleCnt="10">
        <dgm:presLayoutVars>
          <dgm:bulletEnabled val="1"/>
        </dgm:presLayoutVars>
      </dgm:prSet>
      <dgm:spPr/>
    </dgm:pt>
    <dgm:pt modelId="{AD3E60D1-2AC2-4438-8C8E-0774B942F719}" type="pres">
      <dgm:prSet presAssocID="{C3C6EDD2-0B68-43FA-A39D-AE1ABF54B34C}" presName="node" presStyleLbl="vennNode1" presStyleIdx="3" presStyleCnt="10">
        <dgm:presLayoutVars>
          <dgm:bulletEnabled val="1"/>
        </dgm:presLayoutVars>
      </dgm:prSet>
      <dgm:spPr/>
    </dgm:pt>
    <dgm:pt modelId="{FBCE7E49-AE7D-4500-95D0-6C79A7E867DE}" type="pres">
      <dgm:prSet presAssocID="{168B2B24-9143-4829-AA09-860F504F7B00}" presName="node" presStyleLbl="vennNode1" presStyleIdx="4" presStyleCnt="10">
        <dgm:presLayoutVars>
          <dgm:bulletEnabled val="1"/>
        </dgm:presLayoutVars>
      </dgm:prSet>
      <dgm:spPr/>
    </dgm:pt>
    <dgm:pt modelId="{5120DA45-D0FB-4359-9FAE-150F56135B3D}" type="pres">
      <dgm:prSet presAssocID="{63EFF7CA-36B2-452D-94D9-1C4370DE8540}" presName="node" presStyleLbl="vennNode1" presStyleIdx="5" presStyleCnt="10">
        <dgm:presLayoutVars>
          <dgm:bulletEnabled val="1"/>
        </dgm:presLayoutVars>
      </dgm:prSet>
      <dgm:spPr/>
    </dgm:pt>
    <dgm:pt modelId="{5BC8C454-F37A-44A7-939C-70B597644E11}" type="pres">
      <dgm:prSet presAssocID="{BBD93263-0455-46D1-9379-17148910321A}" presName="node" presStyleLbl="vennNode1" presStyleIdx="6" presStyleCnt="10">
        <dgm:presLayoutVars>
          <dgm:bulletEnabled val="1"/>
        </dgm:presLayoutVars>
      </dgm:prSet>
      <dgm:spPr/>
    </dgm:pt>
    <dgm:pt modelId="{D0F135D8-59BE-4306-8042-54287F315736}" type="pres">
      <dgm:prSet presAssocID="{31D988D6-18A1-4B07-89D9-456BFA1CEB7E}" presName="node" presStyleLbl="vennNode1" presStyleIdx="7" presStyleCnt="10">
        <dgm:presLayoutVars>
          <dgm:bulletEnabled val="1"/>
        </dgm:presLayoutVars>
      </dgm:prSet>
      <dgm:spPr/>
    </dgm:pt>
    <dgm:pt modelId="{CBA93C9B-7259-4077-AE01-3195384675C6}" type="pres">
      <dgm:prSet presAssocID="{1A95E7D6-5C4D-42F7-914C-6578939717DE}" presName="node" presStyleLbl="vennNode1" presStyleIdx="8" presStyleCnt="10">
        <dgm:presLayoutVars>
          <dgm:bulletEnabled val="1"/>
        </dgm:presLayoutVars>
      </dgm:prSet>
      <dgm:spPr/>
    </dgm:pt>
    <dgm:pt modelId="{D741C7FA-DDD8-4FD4-A803-D7BB6B8D3DD9}" type="pres">
      <dgm:prSet presAssocID="{9D5CE9B1-C073-4499-AE48-A98EA83E265E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EA479D02-7D60-4C8E-B210-C2D765BDF94F}" srcId="{D3144D5D-D3CF-4063-AB12-8589E5E1E36F}" destId="{63EFF7CA-36B2-452D-94D9-1C4370DE8540}" srcOrd="4" destOrd="0" parTransId="{DB640189-4CD5-488E-883F-7E2D7035C513}" sibTransId="{98607DB9-EE3E-4338-9163-CE861606A848}"/>
    <dgm:cxn modelId="{2A62C00C-14A9-43D8-9164-03DE729BA83D}" srcId="{D3144D5D-D3CF-4063-AB12-8589E5E1E36F}" destId="{BBD93263-0455-46D1-9379-17148910321A}" srcOrd="5" destOrd="0" parTransId="{7559CA35-2612-4153-94EB-42E80CB4B135}" sibTransId="{071162AD-81EF-4348-8EA5-86A40C66C534}"/>
    <dgm:cxn modelId="{4BDE5D1D-21E3-4647-8F5B-FB4CD329DBD3}" type="presOf" srcId="{C82B4B7B-5599-4C44-960D-C97E3F9E66F5}" destId="{4C14BFAB-E73D-4A04-9EBC-663B47495AD6}" srcOrd="0" destOrd="0" presId="urn:microsoft.com/office/officeart/2005/8/layout/radial3"/>
    <dgm:cxn modelId="{B3B0CD1E-1EE9-4AC1-9EC7-3827C16F465E}" type="presOf" srcId="{C3C6EDD2-0B68-43FA-A39D-AE1ABF54B34C}" destId="{AD3E60D1-2AC2-4438-8C8E-0774B942F719}" srcOrd="0" destOrd="0" presId="urn:microsoft.com/office/officeart/2005/8/layout/radial3"/>
    <dgm:cxn modelId="{9DCD1B36-7018-47EB-BA80-53804A826B31}" type="presOf" srcId="{63EFF7CA-36B2-452D-94D9-1C4370DE8540}" destId="{5120DA45-D0FB-4359-9FAE-150F56135B3D}" srcOrd="0" destOrd="0" presId="urn:microsoft.com/office/officeart/2005/8/layout/radial3"/>
    <dgm:cxn modelId="{69C6AF38-8D8E-4F60-96E7-01AD2826DCE6}" srcId="{D3144D5D-D3CF-4063-AB12-8589E5E1E36F}" destId="{9D5CE9B1-C073-4499-AE48-A98EA83E265E}" srcOrd="8" destOrd="0" parTransId="{ACF26359-A31D-4049-8814-D0FE94880282}" sibTransId="{FCDB8ACF-A4DF-4C87-88CF-41D5B58B72F4}"/>
    <dgm:cxn modelId="{8D0F953B-2790-4718-AB67-C03FF3F8515A}" type="presOf" srcId="{0B9BFE25-533F-45B1-AA4B-B7A69984B220}" destId="{83A7332B-BED2-4FFB-9447-7D6FC91CCBF8}" srcOrd="0" destOrd="0" presId="urn:microsoft.com/office/officeart/2005/8/layout/radial3"/>
    <dgm:cxn modelId="{78DF645F-EB5F-430A-AB4D-425E224B3F3C}" type="presOf" srcId="{31D988D6-18A1-4B07-89D9-456BFA1CEB7E}" destId="{D0F135D8-59BE-4306-8042-54287F315736}" srcOrd="0" destOrd="0" presId="urn:microsoft.com/office/officeart/2005/8/layout/radial3"/>
    <dgm:cxn modelId="{E7ECE973-FB6A-4FE4-9E89-9878C2DBE2DE}" srcId="{D3144D5D-D3CF-4063-AB12-8589E5E1E36F}" destId="{1B77AC8A-4068-4871-B86A-95AA27C7602E}" srcOrd="0" destOrd="0" parTransId="{FC8FD11D-1E55-4F11-9C96-CF832DBC8868}" sibTransId="{DBE98DB1-09C2-4260-B847-8185D77E15A4}"/>
    <dgm:cxn modelId="{D8DEEB83-A374-4751-9BAF-C1A9EC29F282}" type="presOf" srcId="{BBD93263-0455-46D1-9379-17148910321A}" destId="{5BC8C454-F37A-44A7-939C-70B597644E11}" srcOrd="0" destOrd="0" presId="urn:microsoft.com/office/officeart/2005/8/layout/radial3"/>
    <dgm:cxn modelId="{9367348C-B892-44BA-95E6-834D69EBA35C}" srcId="{D3144D5D-D3CF-4063-AB12-8589E5E1E36F}" destId="{C82B4B7B-5599-4C44-960D-C97E3F9E66F5}" srcOrd="1" destOrd="0" parTransId="{B183154F-42EA-4623-AFCF-0F436CD7968A}" sibTransId="{5F32AD28-CB46-483B-AA15-FB23A4AD90E6}"/>
    <dgm:cxn modelId="{5211239B-5B25-4DCE-97DE-18C1BCC53DA4}" srcId="{D3144D5D-D3CF-4063-AB12-8589E5E1E36F}" destId="{168B2B24-9143-4829-AA09-860F504F7B00}" srcOrd="3" destOrd="0" parTransId="{7F164541-97F8-48B1-AFF8-6C629A406F79}" sibTransId="{4DE6BC36-886B-44FB-9728-000EB2370805}"/>
    <dgm:cxn modelId="{9F6ED2AA-5D17-428A-BDE1-76FD4CEDF818}" srcId="{D3144D5D-D3CF-4063-AB12-8589E5E1E36F}" destId="{31D988D6-18A1-4B07-89D9-456BFA1CEB7E}" srcOrd="6" destOrd="0" parTransId="{E0AAAD7D-3F36-4CE7-920C-57E83EB5346F}" sibTransId="{3DBF7E1B-CDD5-4138-B432-C5859D98BDCB}"/>
    <dgm:cxn modelId="{E2C22DAE-EC59-474E-87E6-792C589650FA}" type="presOf" srcId="{9D5CE9B1-C073-4499-AE48-A98EA83E265E}" destId="{D741C7FA-DDD8-4FD4-A803-D7BB6B8D3DD9}" srcOrd="0" destOrd="0" presId="urn:microsoft.com/office/officeart/2005/8/layout/radial3"/>
    <dgm:cxn modelId="{597F0EB0-F06E-47E4-B15E-9FD2C1FEE901}" type="presOf" srcId="{1A95E7D6-5C4D-42F7-914C-6578939717DE}" destId="{CBA93C9B-7259-4077-AE01-3195384675C6}" srcOrd="0" destOrd="0" presId="urn:microsoft.com/office/officeart/2005/8/layout/radial3"/>
    <dgm:cxn modelId="{0EDE5FCE-7073-4531-AE83-0807EF3FCD77}" srcId="{D3144D5D-D3CF-4063-AB12-8589E5E1E36F}" destId="{1A95E7D6-5C4D-42F7-914C-6578939717DE}" srcOrd="7" destOrd="0" parTransId="{9D6DD704-27C6-4983-A1A1-C9851EC97A53}" sibTransId="{412CAF34-D1F9-48C1-8DE8-E1AE69281C04}"/>
    <dgm:cxn modelId="{9276ACD5-7E36-4659-86A6-9B08EE4C2930}" type="presOf" srcId="{D3144D5D-D3CF-4063-AB12-8589E5E1E36F}" destId="{A918AC1C-FF48-42BE-AE23-68EDE951E845}" srcOrd="0" destOrd="0" presId="urn:microsoft.com/office/officeart/2005/8/layout/radial3"/>
    <dgm:cxn modelId="{DC2C05DF-136A-4493-9AE8-7D7B8082BAA0}" type="presOf" srcId="{168B2B24-9143-4829-AA09-860F504F7B00}" destId="{FBCE7E49-AE7D-4500-95D0-6C79A7E867DE}" srcOrd="0" destOrd="0" presId="urn:microsoft.com/office/officeart/2005/8/layout/radial3"/>
    <dgm:cxn modelId="{22C1ECF8-A4E3-4446-A1C3-A5BA9EE85AB9}" srcId="{0B9BFE25-533F-45B1-AA4B-B7A69984B220}" destId="{D3144D5D-D3CF-4063-AB12-8589E5E1E36F}" srcOrd="0" destOrd="0" parTransId="{848271E0-E2BB-49A6-A9B5-303E8F92F0AA}" sibTransId="{C1EDACBC-9C4B-4C02-99CB-47B9B9724BEB}"/>
    <dgm:cxn modelId="{511DFAFB-2B6B-4A01-8427-734CE59B02EB}" type="presOf" srcId="{1B77AC8A-4068-4871-B86A-95AA27C7602E}" destId="{B1ACE4BC-61BA-4CFF-90F7-D73533101DD4}" srcOrd="0" destOrd="0" presId="urn:microsoft.com/office/officeart/2005/8/layout/radial3"/>
    <dgm:cxn modelId="{8D0399FC-9D50-485E-81F3-DCFFE03979BA}" srcId="{D3144D5D-D3CF-4063-AB12-8589E5E1E36F}" destId="{C3C6EDD2-0B68-43FA-A39D-AE1ABF54B34C}" srcOrd="2" destOrd="0" parTransId="{96216B98-BA24-4C93-9B82-7C5C13E71268}" sibTransId="{BDBCC597-0304-4C9E-8127-6111119C865C}"/>
    <dgm:cxn modelId="{D5F539B1-DFFA-47CD-A407-531DB9388ECB}" type="presParOf" srcId="{83A7332B-BED2-4FFB-9447-7D6FC91CCBF8}" destId="{180BEE02-13F0-4741-80E0-2ABF52828E15}" srcOrd="0" destOrd="0" presId="urn:microsoft.com/office/officeart/2005/8/layout/radial3"/>
    <dgm:cxn modelId="{6DFB0A6A-0B12-4625-BCCF-69B5ECE4C5DA}" type="presParOf" srcId="{180BEE02-13F0-4741-80E0-2ABF52828E15}" destId="{A918AC1C-FF48-42BE-AE23-68EDE951E845}" srcOrd="0" destOrd="0" presId="urn:microsoft.com/office/officeart/2005/8/layout/radial3"/>
    <dgm:cxn modelId="{68609459-C491-46C6-A0AC-65CF9BC8E1F7}" type="presParOf" srcId="{180BEE02-13F0-4741-80E0-2ABF52828E15}" destId="{B1ACE4BC-61BA-4CFF-90F7-D73533101DD4}" srcOrd="1" destOrd="0" presId="urn:microsoft.com/office/officeart/2005/8/layout/radial3"/>
    <dgm:cxn modelId="{1587FB90-873B-4EBC-B032-54F4392C69CB}" type="presParOf" srcId="{180BEE02-13F0-4741-80E0-2ABF52828E15}" destId="{4C14BFAB-E73D-4A04-9EBC-663B47495AD6}" srcOrd="2" destOrd="0" presId="urn:microsoft.com/office/officeart/2005/8/layout/radial3"/>
    <dgm:cxn modelId="{EADA4CCA-47A2-4CD0-998D-CD169E400F44}" type="presParOf" srcId="{180BEE02-13F0-4741-80E0-2ABF52828E15}" destId="{AD3E60D1-2AC2-4438-8C8E-0774B942F719}" srcOrd="3" destOrd="0" presId="urn:microsoft.com/office/officeart/2005/8/layout/radial3"/>
    <dgm:cxn modelId="{D48E48F8-2E38-4197-B8DA-EBB0FCA74AB1}" type="presParOf" srcId="{180BEE02-13F0-4741-80E0-2ABF52828E15}" destId="{FBCE7E49-AE7D-4500-95D0-6C79A7E867DE}" srcOrd="4" destOrd="0" presId="urn:microsoft.com/office/officeart/2005/8/layout/radial3"/>
    <dgm:cxn modelId="{3E5429B4-8638-48A4-A852-1F93EE29C282}" type="presParOf" srcId="{180BEE02-13F0-4741-80E0-2ABF52828E15}" destId="{5120DA45-D0FB-4359-9FAE-150F56135B3D}" srcOrd="5" destOrd="0" presId="urn:microsoft.com/office/officeart/2005/8/layout/radial3"/>
    <dgm:cxn modelId="{603C5B9B-15AE-4AFB-A00A-2F76D124D7E4}" type="presParOf" srcId="{180BEE02-13F0-4741-80E0-2ABF52828E15}" destId="{5BC8C454-F37A-44A7-939C-70B597644E11}" srcOrd="6" destOrd="0" presId="urn:microsoft.com/office/officeart/2005/8/layout/radial3"/>
    <dgm:cxn modelId="{3F565D67-08C1-41F9-9AED-12AD56BB1559}" type="presParOf" srcId="{180BEE02-13F0-4741-80E0-2ABF52828E15}" destId="{D0F135D8-59BE-4306-8042-54287F315736}" srcOrd="7" destOrd="0" presId="urn:microsoft.com/office/officeart/2005/8/layout/radial3"/>
    <dgm:cxn modelId="{65457035-849F-44AE-9C03-B4748192CB72}" type="presParOf" srcId="{180BEE02-13F0-4741-80E0-2ABF52828E15}" destId="{CBA93C9B-7259-4077-AE01-3195384675C6}" srcOrd="8" destOrd="0" presId="urn:microsoft.com/office/officeart/2005/8/layout/radial3"/>
    <dgm:cxn modelId="{B7F9CD55-A032-48C7-9D44-DB63D5003FCB}" type="presParOf" srcId="{180BEE02-13F0-4741-80E0-2ABF52828E15}" destId="{D741C7FA-DDD8-4FD4-A803-D7BB6B8D3DD9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8AC1C-FF48-42BE-AE23-68EDE951E845}">
      <dsp:nvSpPr>
        <dsp:cNvPr id="0" name=""/>
        <dsp:cNvSpPr/>
      </dsp:nvSpPr>
      <dsp:spPr>
        <a:xfrm>
          <a:off x="1426248" y="1276603"/>
          <a:ext cx="3177232" cy="31772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Children’s Stories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dirty="0"/>
            <a:t>Truth-Telling</a:t>
          </a:r>
        </a:p>
      </dsp:txBody>
      <dsp:txXfrm>
        <a:off x="1891543" y="1741898"/>
        <a:ext cx="2246642" cy="2246642"/>
      </dsp:txXfrm>
    </dsp:sp>
    <dsp:sp modelId="{B1ACE4BC-61BA-4CFF-90F7-D73533101DD4}">
      <dsp:nvSpPr>
        <dsp:cNvPr id="0" name=""/>
        <dsp:cNvSpPr/>
      </dsp:nvSpPr>
      <dsp:spPr>
        <a:xfrm>
          <a:off x="2158019" y="31415"/>
          <a:ext cx="1588616" cy="15886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Jurisdiction, Indigenous Child Welfare including Transitional Decision-making</a:t>
          </a:r>
        </a:p>
      </dsp:txBody>
      <dsp:txXfrm>
        <a:off x="2390666" y="264062"/>
        <a:ext cx="1123322" cy="1123322"/>
      </dsp:txXfrm>
    </dsp:sp>
    <dsp:sp modelId="{4C14BFAB-E73D-4A04-9EBC-663B47495AD6}">
      <dsp:nvSpPr>
        <dsp:cNvPr id="0" name=""/>
        <dsp:cNvSpPr/>
      </dsp:nvSpPr>
      <dsp:spPr>
        <a:xfrm>
          <a:off x="3489081" y="515882"/>
          <a:ext cx="1588616" cy="15886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Family and Caregiver Support - Practice and Policy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Keeping Families Safely Together </a:t>
          </a:r>
        </a:p>
      </dsp:txBody>
      <dsp:txXfrm>
        <a:off x="3721728" y="748529"/>
        <a:ext cx="1123322" cy="1123322"/>
      </dsp:txXfrm>
    </dsp:sp>
    <dsp:sp modelId="{AD3E60D1-2AC2-4438-8C8E-0774B942F719}">
      <dsp:nvSpPr>
        <dsp:cNvPr id="0" name=""/>
        <dsp:cNvSpPr/>
      </dsp:nvSpPr>
      <dsp:spPr>
        <a:xfrm>
          <a:off x="4197324" y="1742595"/>
          <a:ext cx="1588616" cy="15886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Children and Youth with Special Needs/Complex needs</a:t>
          </a:r>
        </a:p>
      </dsp:txBody>
      <dsp:txXfrm>
        <a:off x="4429971" y="1975242"/>
        <a:ext cx="1123322" cy="1123322"/>
      </dsp:txXfrm>
    </dsp:sp>
    <dsp:sp modelId="{FBCE7E49-AE7D-4500-95D0-6C79A7E867DE}">
      <dsp:nvSpPr>
        <dsp:cNvPr id="0" name=""/>
        <dsp:cNvSpPr/>
      </dsp:nvSpPr>
      <dsp:spPr>
        <a:xfrm>
          <a:off x="3951354" y="3137562"/>
          <a:ext cx="1588616" cy="15886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Family Violence and Systems Response and Historical Impact</a:t>
          </a:r>
        </a:p>
      </dsp:txBody>
      <dsp:txXfrm>
        <a:off x="4184001" y="3370209"/>
        <a:ext cx="1123322" cy="1123322"/>
      </dsp:txXfrm>
    </dsp:sp>
    <dsp:sp modelId="{5120DA45-D0FB-4359-9FAE-150F56135B3D}">
      <dsp:nvSpPr>
        <dsp:cNvPr id="0" name=""/>
        <dsp:cNvSpPr/>
      </dsp:nvSpPr>
      <dsp:spPr>
        <a:xfrm>
          <a:off x="2866263" y="4048062"/>
          <a:ext cx="1588616" cy="15886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Out of Care and Extended Family Care Options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Quality of Care/Quality Assurance </a:t>
          </a:r>
        </a:p>
      </dsp:txBody>
      <dsp:txXfrm>
        <a:off x="3098910" y="4280709"/>
        <a:ext cx="1123322" cy="1123322"/>
      </dsp:txXfrm>
    </dsp:sp>
    <dsp:sp modelId="{5BC8C454-F37A-44A7-939C-70B597644E11}">
      <dsp:nvSpPr>
        <dsp:cNvPr id="0" name=""/>
        <dsp:cNvSpPr/>
      </dsp:nvSpPr>
      <dsp:spPr>
        <a:xfrm>
          <a:off x="1449776" y="4048062"/>
          <a:ext cx="1588616" cy="15886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Workforce Capacity - Recruitment, Experience, Training, Supervision and Retention</a:t>
          </a:r>
        </a:p>
      </dsp:txBody>
      <dsp:txXfrm>
        <a:off x="1682423" y="4280709"/>
        <a:ext cx="1123322" cy="1123322"/>
      </dsp:txXfrm>
    </dsp:sp>
    <dsp:sp modelId="{D0F135D8-59BE-4306-8042-54287F315736}">
      <dsp:nvSpPr>
        <dsp:cNvPr id="0" name=""/>
        <dsp:cNvSpPr/>
      </dsp:nvSpPr>
      <dsp:spPr>
        <a:xfrm>
          <a:off x="364685" y="3137562"/>
          <a:ext cx="1588616" cy="15886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Child Welfare Policies, Procedures and Responsiveness</a:t>
          </a:r>
        </a:p>
      </dsp:txBody>
      <dsp:txXfrm>
        <a:off x="597332" y="3370209"/>
        <a:ext cx="1123322" cy="1123322"/>
      </dsp:txXfrm>
    </dsp:sp>
    <dsp:sp modelId="{CBA93C9B-7259-4077-AE01-3195384675C6}">
      <dsp:nvSpPr>
        <dsp:cNvPr id="0" name=""/>
        <dsp:cNvSpPr/>
      </dsp:nvSpPr>
      <dsp:spPr>
        <a:xfrm>
          <a:off x="118715" y="1742595"/>
          <a:ext cx="1588616" cy="15886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Inter-agency Practices- Communication,  Coordination and Planning (school, hospital, medical)</a:t>
          </a:r>
        </a:p>
      </dsp:txBody>
      <dsp:txXfrm>
        <a:off x="351362" y="1975242"/>
        <a:ext cx="1123322" cy="1123322"/>
      </dsp:txXfrm>
    </dsp:sp>
    <dsp:sp modelId="{D741C7FA-DDD8-4FD4-A803-D7BB6B8D3DD9}">
      <dsp:nvSpPr>
        <dsp:cNvPr id="0" name=""/>
        <dsp:cNvSpPr/>
      </dsp:nvSpPr>
      <dsp:spPr>
        <a:xfrm>
          <a:off x="826958" y="515882"/>
          <a:ext cx="1588616" cy="15886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Other Areas of Concern Arising  e.g., Parental MH and SU, COVID</a:t>
          </a:r>
        </a:p>
      </dsp:txBody>
      <dsp:txXfrm>
        <a:off x="1059605" y="748529"/>
        <a:ext cx="1123322" cy="112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15C5D-65B4-49DA-B98E-F0572355ABDB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0476B-0145-415E-A859-4C6D0B2E2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25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laws.gov.bc.ca/civix/document/id/complete/statreg/96046_0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0476B-0145-415E-A859-4C6D0B2E22A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70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BCSans"/>
              </a:rPr>
              <a:t>12</a:t>
            </a:r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   (1)The representative may investigate the critical injury or death of a child if, after the completion of a review of the critical injury or death of the child under section 11, the representative determines that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(a)a reviewable service, or the policies or practices of a public body or director, may have contributed to the critical injury or death, and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(b)the critical injury or death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CSans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)was, or may have been, due to one or more of the circumstances set out in section 13 (1) of the </a:t>
            </a:r>
            <a:r>
              <a:rPr lang="en-US" b="0" i="1" u="none" strike="noStrike" dirty="0">
                <a:solidFill>
                  <a:srgbClr val="0033CC"/>
                </a:solidFill>
                <a:effectLst/>
                <a:latin typeface="BCSans"/>
                <a:hlinkClick r:id="rId3"/>
              </a:rPr>
              <a:t>Child, Family and Community Service Act</a:t>
            </a:r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,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(ii)occurred, in the opinion of the representative, in unusual or suspicious circumstances, or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(iii)was, or may have been, self-inflicted or inflicted by another person.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BCSans"/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BCSans"/>
              </a:rPr>
              <a:t>Power to compel persons to answer questions and order disclosure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BCSans"/>
              </a:rPr>
              <a:t>14</a:t>
            </a:r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   (1)For the purposes of an investigation under this Part, the representative may make an order requiring a person to do either or both of the following: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(a)attend, in person or by electronic means, before the representative to answer questions on oath or affirmation, or in any other manner;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(b)produce for the representative a record or thing in the person's possession or control.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(2)The representative may apply to the Supreme Court for an order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(a)directing a person to comply with an order made under subsection (1), or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(b)directing any officers and governing members of a person to cause the person to comply with an order made under subsection (1).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BCSans"/>
              </a:rPr>
              <a:t>Multidisciplinary team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BCSans"/>
              </a:rPr>
              <a:t>15</a:t>
            </a:r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  In accordance with the regulations, the representative may establish and appoint the members of a multidisciplinary team to provide advice and guidance to the representative respecting the reviews and investigations of critical injuries and deaths of children conducted under this Part.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BCSans"/>
              </a:rPr>
              <a:t>Consultation, disclosure and recommendations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BCSans"/>
              </a:rPr>
              <a:t>15.1</a:t>
            </a:r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   (1)At any time during or after an investigation under section 12, the representative may consult with a public body, director or person the representative considers appropriate in relation to the critical injury or death of the child.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(2)If during an investigation under section 12 the representative receives a request for consultation from a public body or director, the representative must consult with the public body or director in relation to the critical injury or death of the child.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(3)If consulting with a public body, director or person under this section, the representative may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(a)disclose to the public body, director or person the personal information the representative considers necessary and appropriate, and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(b)make recommendations to the public body or director, or to another public body or director, to improve the effectiveness and responsiveness of a reviewable service.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BCSans"/>
              </a:rPr>
              <a:t>Reports after reviews and investigations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BCSans"/>
              </a:rPr>
              <a:t>16</a:t>
            </a:r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   (1)The representative may aggregate and analyze the information received from the reviews and investigations conducted under sections 11 and 12 and produce a report of the aggregated and analyzed information that does not contain information in individually identifiable form.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(2)The representative must provide a report made under subsection (1) to the following: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(a)the standing committee;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(b)the public body, or the director, responsible for the provision of a reviewable service that is a subject of the report;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(c)any other public body, director or person that the representative considers appropriate.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(3)After an investigation of the critical injury or death of a child under section 12, the representative must make a report on the individual critical injury or death of the child.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(4)A report made under subsection (3) must contain the representative's reasons for undertaking the investigation and may contain the following: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(a)recommendations for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CSans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)the public body, or the director, responsible for the provision of a reviewable service that is a subject of the report, or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(ii)any other public body, director or person that the representative considers appropriate;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(b)personal information, if, in the opinion of the representative,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CSans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)the disclosure is necessary to support the findings and recommendations contained in the report, and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(ii)the public interest in the disclosure outweighs the privacy interests of the individual whose personal information is disclosed in the report;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(c)any other matters the representative considers relevant.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(5)A report made under subsection (3) may be provided to any person that the representative considers appropriate and must be provided to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(a)the standing committee,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(b)the public body, or the director, responsible for the provision of a reviewable service that is a subject of the report, and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CSans"/>
              </a:rPr>
              <a:t>(c)the public body, or the director, that is a subject of recommendations in the report, if not already provided the report under paragraph (b).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BCSans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BC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0476B-0145-415E-A859-4C6D0B2E22A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80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Reference Touchstones of Hope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0476B-0145-415E-A859-4C6D0B2E22A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31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0476B-0145-415E-A859-4C6D0B2E22A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88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88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73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64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08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91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24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68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55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471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87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25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2ABD-BBFE-4A72-AE27-ACFB4B4E4D9D}" type="datetimeFigureOut">
              <a:rPr lang="en-CA" smtClean="0"/>
              <a:t>2023-12-06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6F89B-80C1-452F-88C3-17F14D39D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86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cybc.ca/wp-content/uploads/2023/09/RCY-ARSP-2023-we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944216"/>
          </a:xfrm>
        </p:spPr>
        <p:txBody>
          <a:bodyPr>
            <a:normAutofit/>
          </a:bodyPr>
          <a:lstStyle/>
          <a:p>
            <a:r>
              <a:rPr lang="en-CA" i="1" dirty="0">
                <a:solidFill>
                  <a:schemeClr val="tx1"/>
                </a:solidFill>
                <a:latin typeface="Trebuchet MS" panose="020B0603020202020204" pitchFamily="34" charset="0"/>
              </a:rPr>
              <a:t>Informational Webinar</a:t>
            </a:r>
          </a:p>
          <a:p>
            <a:r>
              <a:rPr lang="en-CA" i="1" dirty="0">
                <a:solidFill>
                  <a:schemeClr val="tx1"/>
                </a:solidFill>
                <a:latin typeface="Trebuchet MS" panose="020B0603020202020204" pitchFamily="34" charset="0"/>
              </a:rPr>
              <a:t>RCY Systemic Review and Research Opportunities</a:t>
            </a:r>
          </a:p>
          <a:p>
            <a:endParaRPr lang="en-CA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52138"/>
            <a:ext cx="9144000" cy="405862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82806"/>
            <a:ext cx="9144000" cy="369332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702" y="5761230"/>
            <a:ext cx="9144000" cy="369332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D14078-D970-4A50-8DAF-2824E00C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19928"/>
            <a:ext cx="6081789" cy="14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352928" cy="410445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Research paper and annotated bibliography that addresses:</a:t>
            </a:r>
          </a:p>
          <a:p>
            <a:pPr marL="342900" lvl="0" indent="-342900" algn="l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 summary and analysis of the contemporary academic and grey literature on the topic (past 5 years);</a:t>
            </a:r>
          </a:p>
          <a:p>
            <a:pPr marL="342900" lvl="0" indent="-342900" algn="l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An overview of the existing knowledge base about the topic, with particular attention to Indigenous perspectives and knowledge;</a:t>
            </a:r>
          </a:p>
          <a:p>
            <a:pPr marL="342900" lvl="0" indent="-342900" algn="l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An interjurisdictional scan to identify promising initiatives, policies, and practices in other jurisdictions within Canada, New Zealand, Australia and the United Kingdom; and,</a:t>
            </a:r>
          </a:p>
          <a:p>
            <a:pPr marL="342900" lvl="0" indent="-342900" algn="l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Based on the literature and interjurisdictional scan, a summary of opportunities for reform and transformation relevant to the topic.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Trebuchet MS" panose="020B0603020202020204" pitchFamily="34" charset="0"/>
              </a:rPr>
              <a:t>Deliverables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5614A-559F-437F-A987-E2216F93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82375"/>
            <a:ext cx="1800200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1147633"/>
            <a:ext cx="8352928" cy="4369599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  <a:latin typeface="Trebuchet MS" panose="020B0603020202020204" pitchFamily="34" charset="0"/>
              </a:rPr>
              <a:t>Upon qualification RCY will work with consultant/researcher to determine which areas of work and contract terms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  <a:latin typeface="Trebuchet MS" panose="020B0603020202020204" pitchFamily="34" charset="0"/>
              </a:rPr>
              <a:t>Each area of review will have a project lead and advisors to work with the researcher, regular touchpoints and respond to queries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  <a:latin typeface="Trebuchet MS" panose="020B0603020202020204" pitchFamily="34" charset="0"/>
              </a:rPr>
              <a:t>Each researcher will also be engaged in1-2  meetings with circle of advisors/subject matter experts, researchers from other hub teams and possibly ‘sense-making’ sessions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872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Trebuchet MS" panose="020B0603020202020204" pitchFamily="34" charset="0"/>
              </a:rPr>
              <a:t>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5614A-559F-437F-A987-E2216F93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82375"/>
            <a:ext cx="1800200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8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352928" cy="4104456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Related research and analytical experience either with key topics or related areas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Strong writing with attention to detail and timelines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Openness to centring Indigenous ways of knowing and being and two-eyed seeing (support and guidance will be provided)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Collaborative and consultative spirit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Trebuchet MS" panose="020B0603020202020204" pitchFamily="34" charset="0"/>
              </a:rPr>
              <a:t>Expectations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5614A-559F-437F-A987-E2216F93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82375"/>
            <a:ext cx="1800200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2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352928" cy="4104456"/>
          </a:xfrm>
        </p:spPr>
        <p:txBody>
          <a:bodyPr>
            <a:noAutofit/>
          </a:bodyPr>
          <a:lstStyle/>
          <a:p>
            <a:pPr marL="457200" lvl="0" indent="-457200" algn="l"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  <a:tabLst>
                <a:tab pos="560705" algn="l"/>
                <a:tab pos="5613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2-3 </a:t>
            </a:r>
            <a:r>
              <a:rPr lang="en-US" sz="280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page submission</a:t>
            </a:r>
          </a:p>
          <a:p>
            <a:pPr marL="457200" lvl="0" indent="-457200" algn="l"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  <a:tabLst>
                <a:tab pos="560705" algn="l"/>
                <a:tab pos="561340" algn="l"/>
              </a:tabLst>
            </a:pPr>
            <a:r>
              <a:rPr lang="en-US" sz="280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Proponent's</a:t>
            </a:r>
            <a:r>
              <a:rPr lang="en-US" sz="2800" spc="-35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spc="-35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research </a:t>
            </a:r>
            <a:r>
              <a:rPr lang="en-US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background, skills and</a:t>
            </a:r>
            <a:r>
              <a:rPr lang="en-US" sz="2800" spc="-25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experience.</a:t>
            </a:r>
          </a:p>
          <a:p>
            <a:pPr marL="457200" lvl="0" indent="-457200" algn="l"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  <a:tabLst>
                <a:tab pos="560705" algn="l"/>
                <a:tab pos="5613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Proponent’s</a:t>
            </a:r>
            <a:r>
              <a:rPr lang="en-US" sz="2800" spc="-25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previous</a:t>
            </a:r>
            <a:r>
              <a:rPr lang="en-US" sz="2800" spc="-2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work on any or all of the research topics noted above.</a:t>
            </a:r>
            <a:endParaRPr lang="en-US" sz="2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457200" lvl="0" indent="-457200" algn="l"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  <a:tabLst>
                <a:tab pos="560705" algn="l"/>
                <a:tab pos="5613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Capacity to undertake the work within tight timelines.</a:t>
            </a:r>
          </a:p>
          <a:p>
            <a:pPr marL="457200" lvl="0" indent="-457200" algn="l"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  <a:tabLst>
                <a:tab pos="560705" algn="l"/>
                <a:tab pos="5613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Hourly rate.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Trebuchet MS" panose="020B0603020202020204" pitchFamily="34" charset="0"/>
              </a:rPr>
              <a:t>Selection Criteria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5614A-559F-437F-A987-E2216F93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82375"/>
            <a:ext cx="1800200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7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1058054"/>
            <a:ext cx="8352928" cy="4891226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December 12 – Initial Intake to qualified suppliers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December 15 – Notifications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December 18-31- Contract negotiations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Trebuchet MS" panose="020B0603020202020204" pitchFamily="34" charset="0"/>
              </a:rPr>
              <a:t>January 31- Final intake to qualified suppliers list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Trebuchet MS" panose="020B0603020202020204" pitchFamily="34" charset="0"/>
              </a:rPr>
              <a:t>February 28 – Draft special topic report to RCY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Trebuchet MS" panose="020B0603020202020204" pitchFamily="34" charset="0"/>
              </a:rPr>
              <a:t>March 15 – Feedback from RCY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Trebuchet MS" panose="020B0603020202020204" pitchFamily="34" charset="0"/>
              </a:rPr>
              <a:t>April 15 – Final report due to RCY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Trebuchet MS" panose="020B0603020202020204" pitchFamily="34" charset="0"/>
              </a:rPr>
              <a:t>June 30 – Release of investigation and systemic review report by RCY</a:t>
            </a:r>
          </a:p>
          <a:p>
            <a:pPr algn="l"/>
            <a:endParaRPr lang="en-CA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78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Trebuchet MS" panose="020B0603020202020204" pitchFamily="34" charset="0"/>
              </a:rPr>
              <a:t>Timelines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5614A-559F-437F-A987-E2216F93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82375"/>
            <a:ext cx="1800200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51"/>
            <a:ext cx="9144000" cy="6848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568952" cy="4248472"/>
          </a:xfrm>
        </p:spPr>
        <p:txBody>
          <a:bodyPr/>
          <a:lstStyle/>
          <a:p>
            <a:endParaRPr lang="en-CA" dirty="0">
              <a:latin typeface="Trebuchet MS" panose="020B06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" y="0"/>
            <a:ext cx="9141933" cy="63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7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352928" cy="410445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Independent Officer reporting to the Legislative Assembly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Three primary statutory functions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Individual advocacy – children, youth and young adults up to age 27 receiving or eligible for designated services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Reviews and investigations – children and youth receiving reviewable services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Monitoring (systemic advocacy)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Trebuchet MS" panose="020B0603020202020204" pitchFamily="34" charset="0"/>
              </a:rPr>
              <a:t>About the RCY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5614A-559F-437F-A987-E2216F93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82375"/>
            <a:ext cx="1800200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81725A-0B01-D35D-09C0-FF13AAD8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" y="33291"/>
            <a:ext cx="9143999" cy="5323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9DC7C2-DCB7-46AA-D79D-2BF0F24C310C}"/>
              </a:ext>
            </a:extLst>
          </p:cNvPr>
          <p:cNvSpPr txBox="1"/>
          <p:nvPr/>
        </p:nvSpPr>
        <p:spPr>
          <a:xfrm>
            <a:off x="323528" y="5877272"/>
            <a:ext cx="8561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From </a:t>
            </a:r>
            <a:r>
              <a:rPr lang="en-CA" sz="2800" dirty="0">
                <a:hlinkClick r:id="rId3"/>
              </a:rPr>
              <a:t>Annual Report and Service Plan </a:t>
            </a:r>
            <a:r>
              <a:rPr lang="en-CA" sz="2800" dirty="0"/>
              <a:t>2022/23, pp. 52-53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29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352928" cy="4104456"/>
          </a:xfrm>
        </p:spPr>
        <p:txBody>
          <a:bodyPr>
            <a:normAutofit fontScale="925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RCY mandate for investigations (RCY Act s.12)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Authority to compel participation and disclosures (s. 14)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Establishment of multidisciplinary team (Circle of Advisors) (s.15)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Consultation, disclosure and recommendations (s. 15.1)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Reports (s. 16)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Systemic reviews and reports (s.20)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dirty="0">
              <a:latin typeface="Trebuchet MS" panose="020B06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Trebuchet MS" panose="020B0603020202020204" pitchFamily="34" charset="0"/>
              </a:rPr>
              <a:t>Statutory Authority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5614A-559F-437F-A987-E2216F93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782375"/>
            <a:ext cx="1800200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9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AC78F4-10D5-1682-84F9-87A2A6A64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398" y="0"/>
            <a:ext cx="614596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B4599-50C2-71A7-42E1-2C190519E26A}"/>
              </a:ext>
            </a:extLst>
          </p:cNvPr>
          <p:cNvSpPr txBox="1"/>
          <p:nvPr/>
        </p:nvSpPr>
        <p:spPr>
          <a:xfrm>
            <a:off x="5940152" y="188640"/>
            <a:ext cx="28803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Ethical Responsibility</a:t>
            </a:r>
          </a:p>
          <a:p>
            <a:endParaRPr lang="en-CA" dirty="0"/>
          </a:p>
          <a:p>
            <a:r>
              <a:rPr lang="en-CA" sz="2000" dirty="0"/>
              <a:t>Individual stories illuminate inequities, patterns and trends that are causing harm to children, youth and young adults.</a:t>
            </a:r>
          </a:p>
          <a:p>
            <a:endParaRPr lang="en-CA" sz="2000" dirty="0"/>
          </a:p>
          <a:p>
            <a:r>
              <a:rPr lang="en-CA" sz="2000" dirty="0"/>
              <a:t>RCY’s role is to better understand what is contributing to and perpetuating the inequities, identify opportunities for improvement at individual, program, policy, legislative and systemic levels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141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59995" y="1327337"/>
            <a:ext cx="8352928" cy="410445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Three strands of work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Child death investigation and reviews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Systemic review – illuminating the systemic and structural factors that may have contributed to the deaths and injuries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Convening and sensemaking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rebuchet MS" panose="020B0603020202020204" pitchFamily="34" charset="0"/>
              </a:rPr>
              <a:t>Indigenous methodologies; Two-eyed seeing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5192" y="137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Trebuchet MS" panose="020B0603020202020204" pitchFamily="34" charset="0"/>
              </a:rPr>
              <a:t>Braiding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5614A-559F-437F-A987-E2216F93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82375"/>
            <a:ext cx="1800200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B8E147-9F2A-21F8-2CA7-7506D7C38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828983"/>
              </p:ext>
            </p:extLst>
          </p:nvPr>
        </p:nvGraphicFramePr>
        <p:xfrm>
          <a:off x="1541510" y="642913"/>
          <a:ext cx="5904656" cy="566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BA30D00-D2F2-7388-F5C9-7D8C4A0C4A2B}"/>
              </a:ext>
            </a:extLst>
          </p:cNvPr>
          <p:cNvSpPr txBox="1"/>
          <p:nvPr/>
        </p:nvSpPr>
        <p:spPr>
          <a:xfrm>
            <a:off x="377512" y="476672"/>
            <a:ext cx="1326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Ways of Being:</a:t>
            </a:r>
          </a:p>
          <a:p>
            <a:r>
              <a:rPr lang="en-CA" sz="1600" dirty="0" err="1"/>
              <a:t>Truthtelling</a:t>
            </a:r>
            <a:endParaRPr lang="en-CA" sz="1600" dirty="0"/>
          </a:p>
          <a:p>
            <a:r>
              <a:rPr lang="en-CA" sz="1600" dirty="0"/>
              <a:t>Empathy</a:t>
            </a:r>
          </a:p>
          <a:p>
            <a:r>
              <a:rPr lang="en-CA" sz="1600" dirty="0"/>
              <a:t>Brave</a:t>
            </a:r>
          </a:p>
          <a:p>
            <a:r>
              <a:rPr lang="en-CA" sz="1600" dirty="0"/>
              <a:t>Respectful</a:t>
            </a:r>
          </a:p>
          <a:p>
            <a:r>
              <a:rPr lang="en-CA" sz="1600" dirty="0"/>
              <a:t>Decolonized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9C869-BC2F-A9D3-E243-FC72E1708891}"/>
              </a:ext>
            </a:extLst>
          </p:cNvPr>
          <p:cNvSpPr txBox="1"/>
          <p:nvPr/>
        </p:nvSpPr>
        <p:spPr>
          <a:xfrm>
            <a:off x="7380312" y="404275"/>
            <a:ext cx="17175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Roles:</a:t>
            </a:r>
          </a:p>
          <a:p>
            <a:r>
              <a:rPr lang="en-CA" sz="1600" dirty="0"/>
              <a:t>Steering Committee</a:t>
            </a:r>
          </a:p>
          <a:p>
            <a:r>
              <a:rPr lang="en-CA" sz="1600" dirty="0"/>
              <a:t>Elder and Matriarch Advisors</a:t>
            </a:r>
          </a:p>
          <a:p>
            <a:r>
              <a:rPr lang="en-CA" sz="1600" dirty="0"/>
              <a:t>Advisory Circles</a:t>
            </a:r>
          </a:p>
          <a:p>
            <a:r>
              <a:rPr lang="en-CA" sz="1600" dirty="0"/>
              <a:t>Investigation team</a:t>
            </a:r>
          </a:p>
          <a:p>
            <a:r>
              <a:rPr lang="en-CA" sz="1600" dirty="0"/>
              <a:t>Hub leads and teams</a:t>
            </a:r>
          </a:p>
          <a:p>
            <a:r>
              <a:rPr lang="en-CA" sz="1600" dirty="0"/>
              <a:t>Contract support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514E1-5C73-EBF1-DF9F-7AD4B833A9CB}"/>
              </a:ext>
            </a:extLst>
          </p:cNvPr>
          <p:cNvSpPr txBox="1"/>
          <p:nvPr/>
        </p:nvSpPr>
        <p:spPr>
          <a:xfrm>
            <a:off x="437806" y="4725144"/>
            <a:ext cx="1326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Child welfare systems reform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7528E-3AEE-226D-02C6-A1CC68711A40}"/>
              </a:ext>
            </a:extLst>
          </p:cNvPr>
          <p:cNvSpPr txBox="1"/>
          <p:nvPr/>
        </p:nvSpPr>
        <p:spPr>
          <a:xfrm>
            <a:off x="7380312" y="4077072"/>
            <a:ext cx="1584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Historical and contemporary  context:</a:t>
            </a:r>
          </a:p>
          <a:p>
            <a:r>
              <a:rPr lang="en-CA" sz="1600" dirty="0"/>
              <a:t>Colonization, systems design, past reports and </a:t>
            </a:r>
            <a:r>
              <a:rPr lang="en-CA" sz="1600" dirty="0" err="1"/>
              <a:t>recommenda-tions</a:t>
            </a:r>
            <a:r>
              <a:rPr lang="en-CA" sz="1600" dirty="0"/>
              <a:t>, intersectionality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913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1320442"/>
            <a:ext cx="8352928" cy="4798893"/>
          </a:xfrm>
        </p:spPr>
        <p:txBody>
          <a:bodyPr>
            <a:normAutofit fontScale="62500" lnSpcReduction="20000"/>
          </a:bodyPr>
          <a:lstStyle/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 of child welfare in B.C. and Canada, including an identification and analysis of key reports that address the need for practice reform or systems change.</a:t>
            </a:r>
            <a:endParaRPr lang="en-US" sz="29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Jurisdiction, Indigenous child welfare and transitional decision-making.</a:t>
            </a:r>
            <a:endParaRPr lang="en-US" sz="29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Workforce capacity, including recruitment, diversity and inclusion, onboarding, deployment, experience, diversity, training, caseloads, supervision, retention, and supports and guidance when working with Indigenous communities and leadership.</a:t>
            </a:r>
            <a:endParaRPr lang="en-US" sz="29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 welfare policies, procedures, standards, and guidelines including clarity, responsiveness, cultural attunement, promising practices, and compliance. </a:t>
            </a:r>
            <a:endParaRPr lang="en-US" sz="29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Inter-agency, inter-ministry and inter-sectoral practices including communications and information-sharing, coordination, planning, responsibility, and responsiveness (e.g., across education, health care, policing, victims’ services, justice, and child welfare systems).</a:t>
            </a:r>
            <a:endParaRPr lang="en-US" sz="29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en-CA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7606" y="1774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Trebuchet MS" panose="020B0603020202020204" pitchFamily="34" charset="0"/>
              </a:rPr>
              <a:t>Research Opportunities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5614A-559F-437F-A987-E2216F93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82375"/>
            <a:ext cx="1800200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73334"/>
            <a:ext cx="9146287" cy="184666"/>
          </a:xfrm>
          <a:prstGeom prst="rect">
            <a:avLst/>
          </a:prstGeom>
          <a:solidFill>
            <a:srgbClr val="0D7C8D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-4081" y="6488668"/>
            <a:ext cx="9150368" cy="184666"/>
          </a:xfrm>
          <a:prstGeom prst="rect">
            <a:avLst/>
          </a:prstGeom>
          <a:solidFill>
            <a:srgbClr val="00ADA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4081" y="6304002"/>
            <a:ext cx="9148081" cy="184666"/>
          </a:xfrm>
          <a:prstGeom prst="rect">
            <a:avLst/>
          </a:prstGeom>
          <a:solidFill>
            <a:srgbClr val="A0E0A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1320442"/>
            <a:ext cx="8352928" cy="4798893"/>
          </a:xfrm>
        </p:spPr>
        <p:txBody>
          <a:bodyPr>
            <a:normAutofit/>
          </a:bodyPr>
          <a:lstStyle/>
          <a:p>
            <a:pPr marL="342900" lvl="0" indent="-342900" algn="l">
              <a:spcAft>
                <a:spcPts val="600"/>
              </a:spcAft>
              <a:buAutoNum type="arabicPeriod" startAt="6"/>
            </a:pP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Out-of-Care and Extended Family Care including criteria for use, promising practices, preparation and decision-making, quality of care, communications, support, monitoring, and child outcomes.</a:t>
            </a:r>
          </a:p>
          <a:p>
            <a:pPr marL="342900" lvl="0" indent="-342900" algn="l">
              <a:spcAft>
                <a:spcPts val="600"/>
              </a:spcAft>
              <a:buAutoNum type="arabicPeriod" startAt="6"/>
            </a:pP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and caregiver supports and interventions to prevent protective services involvement, enhance family capacity and/or restore family connections, with particular attention to promising practices where there are p</a:t>
            </a: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arental substance use and mental health concerns.</a:t>
            </a:r>
          </a:p>
          <a:p>
            <a:pPr marL="342900" lvl="0" indent="-342900" algn="l">
              <a:spcAft>
                <a:spcPts val="600"/>
              </a:spcAft>
              <a:buAutoNum type="arabicPeriod" startAt="6"/>
            </a:pP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 welfare systems reform, including identification and analysis of reform or transformation initiatives in other jurisdictions, key elements, and outcomes.</a:t>
            </a:r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Aft>
                <a:spcPts val="600"/>
              </a:spcAft>
              <a:buAutoNum type="arabicPeriod" startAt="6"/>
            </a:pP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Intimate partner and family violence including assessments of risk, supports to parents leaving violence, community and policing responses to violence, counselling, and support.</a:t>
            </a:r>
            <a:endParaRPr lang="en-US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en-CA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7606" y="1774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Trebuchet MS" panose="020B0603020202020204" pitchFamily="34" charset="0"/>
              </a:rPr>
              <a:t>Research Opportunities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5614A-559F-437F-A987-E2216F93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82375"/>
            <a:ext cx="1800200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5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1873</Words>
  <Application>Microsoft Office PowerPoint</Application>
  <PresentationFormat>On-screen Show (4:3)</PresentationFormat>
  <Paragraphs>146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BCSans</vt:lpstr>
      <vt:lpstr>Calibri</vt:lpstr>
      <vt:lpstr>Symbol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Wormald, Carla RCY:EX</dc:creator>
  <cp:lastModifiedBy>Charlesworth, Jennifer RCY:EX</cp:lastModifiedBy>
  <cp:revision>25</cp:revision>
  <dcterms:created xsi:type="dcterms:W3CDTF">2015-01-19T21:21:59Z</dcterms:created>
  <dcterms:modified xsi:type="dcterms:W3CDTF">2023-12-06T18:58:53Z</dcterms:modified>
</cp:coreProperties>
</file>