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70" r:id="rId5"/>
    <p:sldId id="271" r:id="rId6"/>
    <p:sldId id="272" r:id="rId7"/>
    <p:sldId id="267" r:id="rId8"/>
    <p:sldId id="279" r:id="rId9"/>
    <p:sldId id="269" r:id="rId10"/>
    <p:sldId id="273" r:id="rId11"/>
    <p:sldId id="274" r:id="rId12"/>
    <p:sldId id="275" r:id="rId13"/>
    <p:sldId id="276" r:id="rId14"/>
    <p:sldId id="277" r:id="rId15"/>
    <p:sldId id="278" r:id="rId16"/>
    <p:sldId id="268" r:id="rId17"/>
    <p:sldId id="280" r:id="rId18"/>
    <p:sldId id="281" r:id="rId19"/>
    <p:sldId id="282" r:id="rId20"/>
    <p:sldId id="283" r:id="rId21"/>
    <p:sldId id="286" r:id="rId22"/>
    <p:sldId id="284" r:id="rId23"/>
    <p:sldId id="289" r:id="rId24"/>
    <p:sldId id="290" r:id="rId25"/>
    <p:sldId id="291" r:id="rId26"/>
    <p:sldId id="287" r:id="rId27"/>
    <p:sldId id="288" r:id="rId28"/>
    <p:sldId id="29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47" autoAdjust="0"/>
    <p:restoredTop sz="96433" autoAdjust="0"/>
  </p:normalViewPr>
  <p:slideViewPr>
    <p:cSldViewPr snapToGrid="0" snapToObjects="1">
      <p:cViewPr>
        <p:scale>
          <a:sx n="90" d="100"/>
          <a:sy n="90" d="100"/>
        </p:scale>
        <p:origin x="-1440" y="-4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93FF0-CF92-44FF-8DC3-173BEB0DF769}" type="datetimeFigureOut">
              <a:rPr lang="en-CA" smtClean="0"/>
              <a:t>2015-06-22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5B4CA-FDB8-476E-AABE-F734D80F9758}" type="slidenum">
              <a:rPr lang="en-CA" smtClean="0"/>
              <a:t>‹#›</a:t>
            </a:fld>
            <a:endParaRPr lang="en-CA"/>
          </a:p>
        </p:txBody>
      </p:sp>
    </p:spTree>
    <p:extLst>
      <p:ext uri="{BB962C8B-B14F-4D97-AF65-F5344CB8AC3E}">
        <p14:creationId xmlns:p14="http://schemas.microsoft.com/office/powerpoint/2010/main" val="382059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E25B4CA-FDB8-476E-AABE-F734D80F9758}" type="slidenum">
              <a:rPr lang="en-CA" smtClean="0"/>
              <a:t>3</a:t>
            </a:fld>
            <a:endParaRPr lang="en-CA"/>
          </a:p>
        </p:txBody>
      </p:sp>
    </p:spTree>
    <p:extLst>
      <p:ext uri="{BB962C8B-B14F-4D97-AF65-F5344CB8AC3E}">
        <p14:creationId xmlns:p14="http://schemas.microsoft.com/office/powerpoint/2010/main" val="114660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E25B4CA-FDB8-476E-AABE-F734D80F9758}" type="slidenum">
              <a:rPr lang="en-CA" smtClean="0"/>
              <a:t>4</a:t>
            </a:fld>
            <a:endParaRPr lang="en-CA"/>
          </a:p>
        </p:txBody>
      </p:sp>
    </p:spTree>
    <p:extLst>
      <p:ext uri="{BB962C8B-B14F-4D97-AF65-F5344CB8AC3E}">
        <p14:creationId xmlns:p14="http://schemas.microsoft.com/office/powerpoint/2010/main" val="229607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E25B4CA-FDB8-476E-AABE-F734D80F9758}" type="slidenum">
              <a:rPr lang="en-CA" smtClean="0"/>
              <a:t>5</a:t>
            </a:fld>
            <a:endParaRPr lang="en-CA"/>
          </a:p>
        </p:txBody>
      </p:sp>
    </p:spTree>
    <p:extLst>
      <p:ext uri="{BB962C8B-B14F-4D97-AF65-F5344CB8AC3E}">
        <p14:creationId xmlns:p14="http://schemas.microsoft.com/office/powerpoint/2010/main" val="115355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E25B4CA-FDB8-476E-AABE-F734D80F9758}" type="slidenum">
              <a:rPr lang="en-CA" smtClean="0"/>
              <a:t>6</a:t>
            </a:fld>
            <a:endParaRPr lang="en-CA"/>
          </a:p>
        </p:txBody>
      </p:sp>
    </p:spTree>
    <p:extLst>
      <p:ext uri="{BB962C8B-B14F-4D97-AF65-F5344CB8AC3E}">
        <p14:creationId xmlns:p14="http://schemas.microsoft.com/office/powerpoint/2010/main" val="7177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5E70A1-E1F7-4E8F-B7E7-6E708C007330}" type="datetime1">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60EF6-04A6-EE4A-BE02-5D918E268144}" type="slidenum">
              <a:rPr lang="en-US" smtClean="0"/>
              <a:t>‹#›</a:t>
            </a:fld>
            <a:endParaRPr lang="en-US"/>
          </a:p>
        </p:txBody>
      </p:sp>
    </p:spTree>
    <p:extLst>
      <p:ext uri="{BB962C8B-B14F-4D97-AF65-F5344CB8AC3E}">
        <p14:creationId xmlns:p14="http://schemas.microsoft.com/office/powerpoint/2010/main" val="156743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2B7B9-07D8-4ABE-A209-22CEF6823214}" type="datetime1">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60EF6-04A6-EE4A-BE02-5D918E268144}" type="slidenum">
              <a:rPr lang="en-US" smtClean="0"/>
              <a:t>‹#›</a:t>
            </a:fld>
            <a:endParaRPr lang="en-US"/>
          </a:p>
        </p:txBody>
      </p:sp>
    </p:spTree>
    <p:extLst>
      <p:ext uri="{BB962C8B-B14F-4D97-AF65-F5344CB8AC3E}">
        <p14:creationId xmlns:p14="http://schemas.microsoft.com/office/powerpoint/2010/main" val="409418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4087F-442C-45C5-8D2C-9E16AF69069E}" type="datetime1">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60EF6-04A6-EE4A-BE02-5D918E268144}" type="slidenum">
              <a:rPr lang="en-US" smtClean="0"/>
              <a:t>‹#›</a:t>
            </a:fld>
            <a:endParaRPr lang="en-US"/>
          </a:p>
        </p:txBody>
      </p:sp>
    </p:spTree>
    <p:extLst>
      <p:ext uri="{BB962C8B-B14F-4D97-AF65-F5344CB8AC3E}">
        <p14:creationId xmlns:p14="http://schemas.microsoft.com/office/powerpoint/2010/main" val="300184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F41855-6EF1-497E-8EF2-D1DFF8516E07}" type="datetime1">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60EF6-04A6-EE4A-BE02-5D918E268144}" type="slidenum">
              <a:rPr lang="en-US" smtClean="0"/>
              <a:t>‹#›</a:t>
            </a:fld>
            <a:endParaRPr lang="en-US"/>
          </a:p>
        </p:txBody>
      </p:sp>
    </p:spTree>
    <p:extLst>
      <p:ext uri="{BB962C8B-B14F-4D97-AF65-F5344CB8AC3E}">
        <p14:creationId xmlns:p14="http://schemas.microsoft.com/office/powerpoint/2010/main" val="28480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36892-06BF-4FF1-9933-30AEBD422C61}" type="datetime1">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60EF6-04A6-EE4A-BE02-5D918E268144}" type="slidenum">
              <a:rPr lang="en-US" smtClean="0"/>
              <a:t>‹#›</a:t>
            </a:fld>
            <a:endParaRPr lang="en-US"/>
          </a:p>
        </p:txBody>
      </p:sp>
    </p:spTree>
    <p:extLst>
      <p:ext uri="{BB962C8B-B14F-4D97-AF65-F5344CB8AC3E}">
        <p14:creationId xmlns:p14="http://schemas.microsoft.com/office/powerpoint/2010/main" val="59260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D203F2-3E7B-48D0-BE7B-9330A8B36495}" type="datetime1">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60EF6-04A6-EE4A-BE02-5D918E268144}" type="slidenum">
              <a:rPr lang="en-US" smtClean="0"/>
              <a:t>‹#›</a:t>
            </a:fld>
            <a:endParaRPr lang="en-US"/>
          </a:p>
        </p:txBody>
      </p:sp>
    </p:spTree>
    <p:extLst>
      <p:ext uri="{BB962C8B-B14F-4D97-AF65-F5344CB8AC3E}">
        <p14:creationId xmlns:p14="http://schemas.microsoft.com/office/powerpoint/2010/main" val="290650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2B9EA9-B3EF-4481-839E-839631F7BEF8}" type="datetime1">
              <a:rPr lang="en-US" smtClean="0"/>
              <a:t>6/22/2015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E60EF6-04A6-EE4A-BE02-5D918E268144}" type="slidenum">
              <a:rPr lang="en-US" smtClean="0"/>
              <a:t>‹#›</a:t>
            </a:fld>
            <a:endParaRPr lang="en-US"/>
          </a:p>
        </p:txBody>
      </p:sp>
    </p:spTree>
    <p:extLst>
      <p:ext uri="{BB962C8B-B14F-4D97-AF65-F5344CB8AC3E}">
        <p14:creationId xmlns:p14="http://schemas.microsoft.com/office/powerpoint/2010/main" val="276858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F24646-59DF-4EED-AB2A-5C9D7AE4EC1A}" type="datetime1">
              <a:rPr lang="en-US" smtClean="0"/>
              <a:t>6/22/2015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E60EF6-04A6-EE4A-BE02-5D918E268144}" type="slidenum">
              <a:rPr lang="en-US" smtClean="0"/>
              <a:t>‹#›</a:t>
            </a:fld>
            <a:endParaRPr lang="en-US"/>
          </a:p>
        </p:txBody>
      </p:sp>
    </p:spTree>
    <p:extLst>
      <p:ext uri="{BB962C8B-B14F-4D97-AF65-F5344CB8AC3E}">
        <p14:creationId xmlns:p14="http://schemas.microsoft.com/office/powerpoint/2010/main" val="151874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A47AB-3575-4886-A4FB-DE55E979AD1E}" type="datetime1">
              <a:rPr lang="en-US" smtClean="0"/>
              <a:t>6/22/2015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E60EF6-04A6-EE4A-BE02-5D918E268144}" type="slidenum">
              <a:rPr lang="en-US" smtClean="0"/>
              <a:t>‹#›</a:t>
            </a:fld>
            <a:endParaRPr lang="en-US"/>
          </a:p>
        </p:txBody>
      </p:sp>
    </p:spTree>
    <p:extLst>
      <p:ext uri="{BB962C8B-B14F-4D97-AF65-F5344CB8AC3E}">
        <p14:creationId xmlns:p14="http://schemas.microsoft.com/office/powerpoint/2010/main" val="128145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F1E86-4899-4629-AD76-00816EDF7338}" type="datetime1">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60EF6-04A6-EE4A-BE02-5D918E268144}" type="slidenum">
              <a:rPr lang="en-US" smtClean="0"/>
              <a:t>‹#›</a:t>
            </a:fld>
            <a:endParaRPr lang="en-US"/>
          </a:p>
        </p:txBody>
      </p:sp>
    </p:spTree>
    <p:extLst>
      <p:ext uri="{BB962C8B-B14F-4D97-AF65-F5344CB8AC3E}">
        <p14:creationId xmlns:p14="http://schemas.microsoft.com/office/powerpoint/2010/main" val="196408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3DC8D-1984-4D3C-9BC5-47992807B85B}" type="datetime1">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60EF6-04A6-EE4A-BE02-5D918E268144}" type="slidenum">
              <a:rPr lang="en-US" smtClean="0"/>
              <a:t>‹#›</a:t>
            </a:fld>
            <a:endParaRPr lang="en-US"/>
          </a:p>
        </p:txBody>
      </p:sp>
    </p:spTree>
    <p:extLst>
      <p:ext uri="{BB962C8B-B14F-4D97-AF65-F5344CB8AC3E}">
        <p14:creationId xmlns:p14="http://schemas.microsoft.com/office/powerpoint/2010/main" val="36014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BDADB-51A3-4815-BEA3-648A63D51102}" type="datetime1">
              <a:rPr lang="en-US" smtClean="0"/>
              <a:t>6/22/2015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60EF6-04A6-EE4A-BE02-5D918E268144}" type="slidenum">
              <a:rPr lang="en-US" smtClean="0"/>
              <a:t>‹#›</a:t>
            </a:fld>
            <a:endParaRPr lang="en-US"/>
          </a:p>
        </p:txBody>
      </p:sp>
    </p:spTree>
    <p:extLst>
      <p:ext uri="{BB962C8B-B14F-4D97-AF65-F5344CB8AC3E}">
        <p14:creationId xmlns:p14="http://schemas.microsoft.com/office/powerpoint/2010/main" val="2690486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hyperlink" Target="mailto:douglas.white@viu.ca"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3135"/>
            <a:ext cx="7772400" cy="1701209"/>
          </a:xfrm>
        </p:spPr>
        <p:txBody>
          <a:bodyPr>
            <a:noAutofit/>
          </a:bodyPr>
          <a:lstStyle/>
          <a:p>
            <a:r>
              <a:rPr lang="en-US" sz="3600" b="1" dirty="0">
                <a:latin typeface="Adobe Garamond Pro" panose="02020502060506020403" pitchFamily="18" charset="0"/>
              </a:rPr>
              <a:t>Custom Adoption</a:t>
            </a:r>
            <a:r>
              <a:rPr lang="en-US" sz="3600" b="1" dirty="0" smtClean="0">
                <a:latin typeface="Adobe Garamond Pro" panose="02020502060506020403" pitchFamily="18" charset="0"/>
              </a:rPr>
              <a:t>: Challenge, Opportunity and Reconciliation</a:t>
            </a:r>
            <a:endParaRPr lang="en-US" sz="3600" b="1" dirty="0">
              <a:latin typeface="Adobe Garamond Pro" panose="02020502060506020403" pitchFamily="18" charset="0"/>
            </a:endParaRPr>
          </a:p>
        </p:txBody>
      </p:sp>
      <p:sp>
        <p:nvSpPr>
          <p:cNvPr id="3" name="Subtitle 2"/>
          <p:cNvSpPr>
            <a:spLocks noGrp="1"/>
          </p:cNvSpPr>
          <p:nvPr>
            <p:ph type="subTitle" idx="1"/>
          </p:nvPr>
        </p:nvSpPr>
        <p:spPr>
          <a:xfrm>
            <a:off x="1371600" y="2892056"/>
            <a:ext cx="6400800" cy="2275367"/>
          </a:xfrm>
        </p:spPr>
        <p:txBody>
          <a:bodyPr>
            <a:noAutofit/>
          </a:bodyPr>
          <a:lstStyle/>
          <a:p>
            <a:pPr algn="l"/>
            <a:r>
              <a:rPr lang="en-US" sz="1800" dirty="0" smtClean="0">
                <a:solidFill>
                  <a:schemeClr val="tx1"/>
                </a:solidFill>
                <a:latin typeface="Arial" panose="020B0604020202020204" pitchFamily="34" charset="0"/>
                <a:cs typeface="Arial" panose="020B0604020202020204" pitchFamily="34" charset="0"/>
              </a:rPr>
              <a:t>Presented by: </a:t>
            </a:r>
            <a:r>
              <a:rPr lang="en-US" sz="1800" dirty="0" err="1" smtClean="0">
                <a:solidFill>
                  <a:schemeClr val="tx1"/>
                </a:solidFill>
                <a:latin typeface="Arial" panose="020B0604020202020204" pitchFamily="34" charset="0"/>
                <a:cs typeface="Arial" panose="020B0604020202020204" pitchFamily="34" charset="0"/>
              </a:rPr>
              <a:t>Kwulasultun</a:t>
            </a:r>
            <a:r>
              <a:rPr lang="en-US" sz="1800" dirty="0" smtClean="0">
                <a:solidFill>
                  <a:schemeClr val="tx1"/>
                </a:solidFill>
                <a:latin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cs typeface="Arial" panose="020B0604020202020204" pitchFamily="34" charset="0"/>
              </a:rPr>
              <a:t>(Douglas White III) BA, JD</a:t>
            </a:r>
          </a:p>
          <a:p>
            <a:pPr algn="l">
              <a:spcBef>
                <a:spcPts val="0"/>
              </a:spcBef>
            </a:pPr>
            <a:r>
              <a:rPr lang="en-US" sz="1800" dirty="0" smtClean="0">
                <a:solidFill>
                  <a:schemeClr val="tx1"/>
                </a:solidFill>
                <a:latin typeface="Arial" panose="020B0604020202020204" pitchFamily="34" charset="0"/>
                <a:cs typeface="Arial" panose="020B0604020202020204" pitchFamily="34" charset="0"/>
              </a:rPr>
              <a:t>			</a:t>
            </a:r>
            <a:r>
              <a:rPr lang="en-US" sz="1800" i="1" dirty="0" smtClean="0">
                <a:solidFill>
                  <a:schemeClr val="tx1"/>
                </a:solidFill>
                <a:latin typeface="Arial" panose="020B0604020202020204" pitchFamily="34" charset="0"/>
                <a:cs typeface="Arial" panose="020B0604020202020204" pitchFamily="34" charset="0"/>
              </a:rPr>
              <a:t>Director, Centre for </a:t>
            </a:r>
            <a:r>
              <a:rPr lang="en-US" sz="1800" i="1" dirty="0" smtClean="0">
                <a:solidFill>
                  <a:schemeClr val="tx1"/>
                </a:solidFill>
                <a:latin typeface="Arial" panose="020B0604020202020204" pitchFamily="34" charset="0"/>
                <a:cs typeface="Arial" panose="020B0604020202020204" pitchFamily="34" charset="0"/>
              </a:rPr>
              <a:t>Pre-Confederation Treaties  </a:t>
            </a:r>
          </a:p>
          <a:p>
            <a:pPr algn="l">
              <a:spcBef>
                <a:spcPts val="0"/>
              </a:spcBef>
            </a:pPr>
            <a:r>
              <a:rPr lang="en-US" sz="1800" i="1" dirty="0">
                <a:solidFill>
                  <a:schemeClr val="tx1"/>
                </a:solidFill>
                <a:latin typeface="Arial" panose="020B0604020202020204" pitchFamily="34" charset="0"/>
                <a:cs typeface="Arial" panose="020B0604020202020204" pitchFamily="34" charset="0"/>
              </a:rPr>
              <a:t> </a:t>
            </a:r>
            <a:r>
              <a:rPr lang="en-US" sz="1800" i="1" dirty="0" smtClean="0">
                <a:solidFill>
                  <a:schemeClr val="tx1"/>
                </a:solidFill>
                <a:latin typeface="Arial" panose="020B0604020202020204" pitchFamily="34" charset="0"/>
                <a:cs typeface="Arial" panose="020B0604020202020204" pitchFamily="34" charset="0"/>
              </a:rPr>
              <a:t>                     </a:t>
            </a:r>
            <a:r>
              <a:rPr lang="en-US" sz="1800" i="1" dirty="0" smtClean="0">
                <a:solidFill>
                  <a:schemeClr val="tx1"/>
                </a:solidFill>
                <a:latin typeface="Arial" panose="020B0604020202020204" pitchFamily="34" charset="0"/>
                <a:cs typeface="Arial" panose="020B0604020202020204" pitchFamily="34" charset="0"/>
              </a:rPr>
              <a:t>and Reconciliation</a:t>
            </a:r>
            <a:endParaRPr lang="en-US" sz="1800" i="1" dirty="0" smtClean="0">
              <a:solidFill>
                <a:schemeClr val="tx1"/>
              </a:solidFill>
              <a:latin typeface="Arial" panose="020B0604020202020204" pitchFamily="34" charset="0"/>
              <a:cs typeface="Arial" panose="020B0604020202020204" pitchFamily="34" charset="0"/>
            </a:endParaRPr>
          </a:p>
          <a:p>
            <a:pPr algn="l"/>
            <a:endParaRPr lang="en-US" sz="1200" dirty="0">
              <a:solidFill>
                <a:schemeClr val="tx1"/>
              </a:solidFill>
              <a:latin typeface="Arial" panose="020B0604020202020204" pitchFamily="34" charset="0"/>
              <a:cs typeface="Arial" panose="020B0604020202020204" pitchFamily="34" charset="0"/>
            </a:endParaRPr>
          </a:p>
          <a:p>
            <a:pPr algn="l"/>
            <a:r>
              <a:rPr lang="en-US" sz="1800" b="1" dirty="0" smtClean="0">
                <a:solidFill>
                  <a:schemeClr val="tx1"/>
                </a:solidFill>
                <a:latin typeface="Arial" panose="020B0604020202020204" pitchFamily="34" charset="0"/>
                <a:cs typeface="Arial" panose="020B0604020202020204" pitchFamily="34" charset="0"/>
              </a:rPr>
              <a:t>A </a:t>
            </a:r>
            <a:r>
              <a:rPr lang="en-US" sz="1800" b="1" dirty="0" smtClean="0">
                <a:solidFill>
                  <a:schemeClr val="tx1"/>
                </a:solidFill>
                <a:latin typeface="Arial" panose="020B0604020202020204" pitchFamily="34" charset="0"/>
                <a:cs typeface="Arial" panose="020B0604020202020204" pitchFamily="34" charset="0"/>
              </a:rPr>
              <a:t>Forum for Change</a:t>
            </a:r>
            <a:r>
              <a:rPr lang="en-US" sz="1800" dirty="0" smtClean="0">
                <a:solidFill>
                  <a:schemeClr val="tx1"/>
                </a:solidFill>
                <a:latin typeface="Arial" panose="020B0604020202020204" pitchFamily="34" charset="0"/>
                <a:cs typeface="Arial" panose="020B0604020202020204" pitchFamily="34" charset="0"/>
              </a:rPr>
              <a:t>: Reconciliation for Today’s First Nations, Metis &amp; Aboriginal Children Through Custom Adoption and Lifelong Family and Tribal Connections</a:t>
            </a:r>
          </a:p>
          <a:p>
            <a:pPr algn="l"/>
            <a:endParaRPr lang="en-US" sz="1800" dirty="0">
              <a:solidFill>
                <a:schemeClr val="tx1"/>
              </a:solidFill>
              <a:latin typeface="Arial" panose="020B0604020202020204" pitchFamily="34" charset="0"/>
              <a:cs typeface="Arial" panose="020B0604020202020204" pitchFamily="34" charset="0"/>
            </a:endParaRPr>
          </a:p>
          <a:p>
            <a:pPr algn="l"/>
            <a:r>
              <a:rPr lang="en-US" sz="1800" dirty="0" smtClean="0">
                <a:solidFill>
                  <a:schemeClr val="tx1"/>
                </a:solidFill>
                <a:latin typeface="Arial" panose="020B0604020202020204" pitchFamily="34" charset="0"/>
                <a:cs typeface="Arial" panose="020B0604020202020204" pitchFamily="34" charset="0"/>
              </a:rPr>
              <a:t>April 16, 2015</a:t>
            </a:r>
          </a:p>
          <a:p>
            <a:pPr algn="l"/>
            <a:r>
              <a:rPr lang="en-US" sz="1800" dirty="0" smtClean="0">
                <a:solidFill>
                  <a:schemeClr val="tx1"/>
                </a:solidFill>
                <a:latin typeface="Arial" panose="020B0604020202020204" pitchFamily="34" charset="0"/>
                <a:cs typeface="Arial" panose="020B0604020202020204" pitchFamily="34" charset="0"/>
              </a:rPr>
              <a:t>Nanaimo Conference Centre</a:t>
            </a:r>
            <a:endParaRPr lang="en-US" sz="1800" dirty="0">
              <a:solidFill>
                <a:schemeClr val="tx1"/>
              </a:solidFill>
              <a:latin typeface="Arial" panose="020B0604020202020204" pitchFamily="34" charset="0"/>
              <a:cs typeface="Arial" panose="020B0604020202020204" pitchFamily="34" charset="0"/>
            </a:endParaRPr>
          </a:p>
          <a:p>
            <a:pPr algn="l"/>
            <a:r>
              <a:rPr lang="en-US" sz="1800" dirty="0" smtClean="0">
                <a:solidFill>
                  <a:schemeClr val="tx1"/>
                </a:solidFill>
                <a:latin typeface="Arial" panose="020B0604020202020204" pitchFamily="34" charset="0"/>
                <a:cs typeface="Arial" panose="020B0604020202020204" pitchFamily="34" charset="0"/>
              </a:rPr>
              <a:t>			</a:t>
            </a:r>
            <a:endParaRPr lang="en-US" sz="1800" dirty="0">
              <a:solidFill>
                <a:schemeClr val="tx1"/>
              </a:solidFill>
              <a:latin typeface="Arial" panose="020B0604020202020204" pitchFamily="34" charset="0"/>
              <a:cs typeface="Arial" panose="020B0604020202020204" pitchFamily="34" charset="0"/>
            </a:endParaRPr>
          </a:p>
        </p:txBody>
      </p:sp>
      <p:pic>
        <p:nvPicPr>
          <p:cNvPr id="4" name="Picture 3" descr="Paddle Document Template Landscape_Nanaimo_foo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8" y="5008477"/>
            <a:ext cx="9203985" cy="1887322"/>
          </a:xfrm>
          <a:prstGeom prst="rect">
            <a:avLst/>
          </a:prstGeom>
        </p:spPr>
      </p:pic>
      <p:pic>
        <p:nvPicPr>
          <p:cNvPr id="5" name="Picture 4" descr="header-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217152" cy="414772"/>
          </a:xfrm>
          <a:prstGeom prst="rect">
            <a:avLst/>
          </a:prstGeom>
        </p:spPr>
      </p:pic>
    </p:spTree>
    <p:extLst>
      <p:ext uri="{BB962C8B-B14F-4D97-AF65-F5344CB8AC3E}">
        <p14:creationId xmlns:p14="http://schemas.microsoft.com/office/powerpoint/2010/main" val="147565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US" dirty="0" smtClean="0"/>
              <a:t>Overview of Common Law of Custom Adoption</a:t>
            </a:r>
            <a:endParaRPr lang="en-US" dirty="0"/>
          </a:p>
        </p:txBody>
      </p:sp>
      <p:sp>
        <p:nvSpPr>
          <p:cNvPr id="17" name="Content Placeholder 16"/>
          <p:cNvSpPr>
            <a:spLocks noGrp="1"/>
          </p:cNvSpPr>
          <p:nvPr>
            <p:ph idx="1"/>
          </p:nvPr>
        </p:nvSpPr>
        <p:spPr/>
        <p:txBody>
          <a:bodyPr>
            <a:normAutofit/>
          </a:bodyPr>
          <a:lstStyle/>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fld id="{3AB90121-C414-4AC6-A76A-A49CB8DCE3BD}" type="slidenum">
              <a:rPr lang="en-US" smtClean="0"/>
              <a:t>10</a:t>
            </a:fld>
            <a:endParaRPr lang="en-US" dirty="0"/>
          </a:p>
        </p:txBody>
      </p:sp>
      <p:sp>
        <p:nvSpPr>
          <p:cNvPr id="5" name="TextBox 4"/>
          <p:cNvSpPr txBox="1"/>
          <p:nvPr/>
        </p:nvSpPr>
        <p:spPr>
          <a:xfrm>
            <a:off x="457200" y="2097041"/>
            <a:ext cx="8138160" cy="3416320"/>
          </a:xfrm>
          <a:prstGeom prst="rect">
            <a:avLst/>
          </a:prstGeom>
          <a:noFill/>
        </p:spPr>
        <p:txBody>
          <a:bodyPr wrap="square" rtlCol="0">
            <a:spAutoFit/>
          </a:bodyPr>
          <a:lstStyle/>
          <a:p>
            <a:pPr algn="ctr"/>
            <a:r>
              <a:rPr lang="en-US" b="1" dirty="0">
                <a:latin typeface="Adobe Garamond Pro" panose="02020502060506020403" pitchFamily="18" charset="0"/>
              </a:rPr>
              <a:t>Four Essential Elements of Custom </a:t>
            </a:r>
            <a:r>
              <a:rPr lang="en-US" b="1" dirty="0" smtClean="0">
                <a:latin typeface="Adobe Garamond Pro" panose="02020502060506020403" pitchFamily="18" charset="0"/>
              </a:rPr>
              <a:t>Law</a:t>
            </a:r>
          </a:p>
          <a:p>
            <a:endParaRPr lang="en-CA" dirty="0" smtClean="0">
              <a:latin typeface="Adobe Garamond Pro" panose="02020502060506020403" pitchFamily="18" charset="0"/>
            </a:endParaRPr>
          </a:p>
          <a:p>
            <a:r>
              <a:rPr lang="en-CA" dirty="0" smtClean="0">
                <a:latin typeface="Adobe Garamond Pro" panose="02020502060506020403" pitchFamily="18" charset="0"/>
              </a:rPr>
              <a:t>A </a:t>
            </a:r>
            <a:r>
              <a:rPr lang="en-CA" dirty="0">
                <a:latin typeface="Adobe Garamond Pro" panose="02020502060506020403" pitchFamily="18" charset="0"/>
              </a:rPr>
              <a:t>custom to be valid must have four essential attributes. First, it must be immemorial; secondly, it must be reasonable; thirdly, it must have continued without interruption since its immemorial origin; and, fourthly, it must be certain in respect of its nature generally, as well as in respect of the locality where it is alleged to obtain and the persons whom it is alleged to affect. These characteristics are the necessary corollaries of the definition of a custom as being local common law, and they serve a practical purpose as rules of evidence when the existence of a custom is to be established or refuted.</a:t>
            </a:r>
          </a:p>
          <a:p>
            <a:endParaRPr lang="en-US" i="1" dirty="0" smtClean="0">
              <a:latin typeface="Adobe Garamond Pro" panose="02020502060506020403" pitchFamily="18" charset="0"/>
            </a:endParaRPr>
          </a:p>
          <a:p>
            <a:r>
              <a:rPr lang="en-US" i="1" dirty="0" smtClean="0">
                <a:latin typeface="Adobe Garamond Pro" panose="02020502060506020403" pitchFamily="18" charset="0"/>
              </a:rPr>
              <a:t>Ibid </a:t>
            </a:r>
            <a:r>
              <a:rPr lang="en-US" dirty="0">
                <a:latin typeface="Adobe Garamond Pro" panose="02020502060506020403" pitchFamily="18" charset="0"/>
              </a:rPr>
              <a:t>at 160, para 299.</a:t>
            </a:r>
            <a:endParaRPr lang="en-CA" dirty="0">
              <a:latin typeface="Adobe Garamond Pro" panose="02020502060506020403" pitchFamily="18" charset="0"/>
            </a:endParaRPr>
          </a:p>
          <a:p>
            <a:endParaRPr lang="en-US" dirty="0"/>
          </a:p>
        </p:txBody>
      </p:sp>
    </p:spTree>
    <p:extLst>
      <p:ext uri="{BB962C8B-B14F-4D97-AF65-F5344CB8AC3E}">
        <p14:creationId xmlns:p14="http://schemas.microsoft.com/office/powerpoint/2010/main" val="196873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US" dirty="0" smtClean="0"/>
              <a:t>Overview of Common Law of Custom Adoption</a:t>
            </a:r>
            <a:endParaRPr lang="en-US" dirty="0"/>
          </a:p>
        </p:txBody>
      </p:sp>
      <p:sp>
        <p:nvSpPr>
          <p:cNvPr id="17" name="Content Placeholder 16"/>
          <p:cNvSpPr>
            <a:spLocks noGrp="1"/>
          </p:cNvSpPr>
          <p:nvPr>
            <p:ph idx="1"/>
          </p:nvPr>
        </p:nvSpPr>
        <p:spPr/>
        <p:txBody>
          <a:bodyPr>
            <a:normAutofit/>
          </a:bodyPr>
          <a:lstStyle/>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fld id="{3AB90121-C414-4AC6-A76A-A49CB8DCE3BD}" type="slidenum">
              <a:rPr lang="en-US" smtClean="0"/>
              <a:t>11</a:t>
            </a:fld>
            <a:endParaRPr lang="en-US" dirty="0"/>
          </a:p>
        </p:txBody>
      </p:sp>
      <p:sp>
        <p:nvSpPr>
          <p:cNvPr id="5" name="TextBox 4"/>
          <p:cNvSpPr txBox="1"/>
          <p:nvPr/>
        </p:nvSpPr>
        <p:spPr>
          <a:xfrm>
            <a:off x="457200" y="2107674"/>
            <a:ext cx="8138160" cy="3693319"/>
          </a:xfrm>
          <a:prstGeom prst="rect">
            <a:avLst/>
          </a:prstGeom>
          <a:noFill/>
        </p:spPr>
        <p:txBody>
          <a:bodyPr wrap="square" rtlCol="0">
            <a:spAutoFit/>
          </a:bodyPr>
          <a:lstStyle/>
          <a:p>
            <a:pPr algn="ctr"/>
            <a:r>
              <a:rPr lang="en-US" b="1" dirty="0">
                <a:latin typeface="Adobe Garamond Pro" panose="02020502060506020403" pitchFamily="18" charset="0"/>
              </a:rPr>
              <a:t>Four Essential Elements of Custom </a:t>
            </a:r>
            <a:r>
              <a:rPr lang="en-US" b="1" dirty="0" smtClean="0">
                <a:latin typeface="Adobe Garamond Pro" panose="02020502060506020403" pitchFamily="18" charset="0"/>
              </a:rPr>
              <a:t>Law cont’d</a:t>
            </a:r>
          </a:p>
          <a:p>
            <a:endParaRPr lang="en-CA" dirty="0" smtClean="0">
              <a:latin typeface="Adobe Garamond Pro" panose="02020502060506020403" pitchFamily="18" charset="0"/>
            </a:endParaRPr>
          </a:p>
          <a:p>
            <a:r>
              <a:rPr lang="en-CA" b="1" dirty="0" smtClean="0">
                <a:latin typeface="Adobe Garamond Pro" panose="02020502060506020403" pitchFamily="18" charset="0"/>
              </a:rPr>
              <a:t>1. Immemorial </a:t>
            </a:r>
            <a:r>
              <a:rPr lang="en-CA" b="1" dirty="0">
                <a:latin typeface="Adobe Garamond Pro" panose="02020502060506020403" pitchFamily="18" charset="0"/>
              </a:rPr>
              <a:t>Existence</a:t>
            </a:r>
          </a:p>
          <a:p>
            <a:endParaRPr lang="en-CA" dirty="0" smtClean="0">
              <a:latin typeface="Adobe Garamond Pro" panose="02020502060506020403" pitchFamily="18" charset="0"/>
            </a:endParaRPr>
          </a:p>
          <a:p>
            <a:r>
              <a:rPr lang="en-CA" dirty="0" smtClean="0">
                <a:latin typeface="Adobe Garamond Pro" panose="02020502060506020403" pitchFamily="18" charset="0"/>
              </a:rPr>
              <a:t>Every </a:t>
            </a:r>
            <a:r>
              <a:rPr lang="en-CA" dirty="0">
                <a:latin typeface="Adobe Garamond Pro" panose="02020502060506020403" pitchFamily="18" charset="0"/>
              </a:rPr>
              <a:t>custom must have been in existence from a time preceding the memory of man, a date which has long been fixed at the year 1189, the commencement of the reign of Richard I. Where, however, it is impossible to show such a continued existence, the courts will support the custom if circumstances are proved which raise a presumption that the custom in fact existed at that remote date. Evidence showing continuous user as of right as far back as living testimony can go is regarded as raising this presumption.</a:t>
            </a:r>
          </a:p>
          <a:p>
            <a:endParaRPr lang="en-US" i="1" dirty="0" smtClean="0">
              <a:latin typeface="Adobe Garamond Pro" panose="02020502060506020403" pitchFamily="18" charset="0"/>
            </a:endParaRPr>
          </a:p>
          <a:p>
            <a:r>
              <a:rPr lang="en-US" i="1" dirty="0" smtClean="0">
                <a:latin typeface="Adobe Garamond Pro" panose="02020502060506020403" pitchFamily="18" charset="0"/>
              </a:rPr>
              <a:t>Ibid </a:t>
            </a:r>
            <a:r>
              <a:rPr lang="en-US" dirty="0">
                <a:latin typeface="Adobe Garamond Pro" panose="02020502060506020403" pitchFamily="18" charset="0"/>
              </a:rPr>
              <a:t>at 160-161, para 300.</a:t>
            </a:r>
            <a:endParaRPr lang="en-CA" dirty="0">
              <a:latin typeface="Adobe Garamond Pro" panose="02020502060506020403" pitchFamily="18" charset="0"/>
            </a:endParaRPr>
          </a:p>
          <a:p>
            <a:endParaRPr lang="en-US" dirty="0"/>
          </a:p>
        </p:txBody>
      </p:sp>
    </p:spTree>
    <p:extLst>
      <p:ext uri="{BB962C8B-B14F-4D97-AF65-F5344CB8AC3E}">
        <p14:creationId xmlns:p14="http://schemas.microsoft.com/office/powerpoint/2010/main" val="156018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US" dirty="0" smtClean="0"/>
              <a:t>Overview of Common Law of Custom Adoption</a:t>
            </a:r>
            <a:endParaRPr lang="en-US" dirty="0"/>
          </a:p>
        </p:txBody>
      </p:sp>
      <p:sp>
        <p:nvSpPr>
          <p:cNvPr id="17" name="Content Placeholder 16"/>
          <p:cNvSpPr>
            <a:spLocks noGrp="1"/>
          </p:cNvSpPr>
          <p:nvPr>
            <p:ph idx="1"/>
          </p:nvPr>
        </p:nvSpPr>
        <p:spPr/>
        <p:txBody>
          <a:bodyPr>
            <a:normAutofit/>
          </a:bodyPr>
          <a:lstStyle/>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fld id="{3AB90121-C414-4AC6-A76A-A49CB8DCE3BD}" type="slidenum">
              <a:rPr lang="en-US" smtClean="0"/>
              <a:t>12</a:t>
            </a:fld>
            <a:endParaRPr lang="en-US" dirty="0"/>
          </a:p>
        </p:txBody>
      </p:sp>
      <p:sp>
        <p:nvSpPr>
          <p:cNvPr id="5" name="TextBox 4"/>
          <p:cNvSpPr txBox="1"/>
          <p:nvPr/>
        </p:nvSpPr>
        <p:spPr>
          <a:xfrm>
            <a:off x="457200" y="1916289"/>
            <a:ext cx="8138160" cy="3970318"/>
          </a:xfrm>
          <a:prstGeom prst="rect">
            <a:avLst/>
          </a:prstGeom>
          <a:noFill/>
        </p:spPr>
        <p:txBody>
          <a:bodyPr wrap="square" rtlCol="0">
            <a:spAutoFit/>
          </a:bodyPr>
          <a:lstStyle/>
          <a:p>
            <a:pPr algn="ctr"/>
            <a:r>
              <a:rPr lang="en-US" b="1" dirty="0">
                <a:latin typeface="Adobe Garamond Pro" panose="02020502060506020403" pitchFamily="18" charset="0"/>
              </a:rPr>
              <a:t>Four Essential Elements of Custom </a:t>
            </a:r>
            <a:r>
              <a:rPr lang="en-US" b="1" dirty="0" smtClean="0">
                <a:latin typeface="Adobe Garamond Pro" panose="02020502060506020403" pitchFamily="18" charset="0"/>
              </a:rPr>
              <a:t>Law </a:t>
            </a:r>
            <a:r>
              <a:rPr lang="en-US" b="1" dirty="0">
                <a:latin typeface="Adobe Garamond Pro" panose="02020502060506020403" pitchFamily="18" charset="0"/>
              </a:rPr>
              <a:t>cont’d</a:t>
            </a:r>
            <a:endParaRPr lang="en-US" b="1" dirty="0" smtClean="0">
              <a:latin typeface="Adobe Garamond Pro" panose="02020502060506020403" pitchFamily="18" charset="0"/>
            </a:endParaRPr>
          </a:p>
          <a:p>
            <a:endParaRPr lang="en-CA" dirty="0" smtClean="0">
              <a:latin typeface="Adobe Garamond Pro" panose="02020502060506020403" pitchFamily="18" charset="0"/>
            </a:endParaRPr>
          </a:p>
          <a:p>
            <a:r>
              <a:rPr lang="en-CA" b="1" dirty="0" smtClean="0">
                <a:latin typeface="Adobe Garamond Pro" panose="02020502060506020403" pitchFamily="18" charset="0"/>
              </a:rPr>
              <a:t>2. Reasonableness</a:t>
            </a:r>
            <a:endParaRPr lang="en-CA" b="1" dirty="0">
              <a:latin typeface="Adobe Garamond Pro" panose="02020502060506020403" pitchFamily="18" charset="0"/>
            </a:endParaRPr>
          </a:p>
          <a:p>
            <a:endParaRPr lang="en-CA" dirty="0" smtClean="0">
              <a:latin typeface="Adobe Garamond Pro" panose="02020502060506020403" pitchFamily="18" charset="0"/>
            </a:endParaRPr>
          </a:p>
          <a:p>
            <a:r>
              <a:rPr lang="en-CA" dirty="0" smtClean="0">
                <a:latin typeface="Adobe Garamond Pro" panose="02020502060506020403" pitchFamily="18" charset="0"/>
              </a:rPr>
              <a:t>A </a:t>
            </a:r>
            <a:r>
              <a:rPr lang="en-CA" dirty="0">
                <a:latin typeface="Adobe Garamond Pro" panose="02020502060506020403" pitchFamily="18" charset="0"/>
              </a:rPr>
              <a:t>custom must be reasonable. If it is against reason it has no force in law. The reason here referred to is not to be understood as meaning every unlearned man’s reason, but artificial and legal reason warranted by authority of law. Since every custom sanctioned by the court’s must be reasonable, it follows that every case where a custom has been upheld by the courts is an example of a reasonable custom. Each case, of course, depends upon its own peculiar facts, and no hard and fast rule can be laid down.</a:t>
            </a:r>
          </a:p>
          <a:p>
            <a:endParaRPr lang="en-US" i="1" dirty="0" smtClean="0">
              <a:latin typeface="Adobe Garamond Pro" panose="02020502060506020403" pitchFamily="18" charset="0"/>
            </a:endParaRPr>
          </a:p>
          <a:p>
            <a:r>
              <a:rPr lang="en-US" i="1" dirty="0" smtClean="0">
                <a:latin typeface="Adobe Garamond Pro" panose="02020502060506020403" pitchFamily="18" charset="0"/>
              </a:rPr>
              <a:t>Ibid </a:t>
            </a:r>
            <a:r>
              <a:rPr lang="en-US" dirty="0">
                <a:latin typeface="Adobe Garamond Pro" panose="02020502060506020403" pitchFamily="18" charset="0"/>
              </a:rPr>
              <a:t>at 162, para </a:t>
            </a:r>
            <a:r>
              <a:rPr lang="en-US" dirty="0" smtClean="0">
                <a:latin typeface="Adobe Garamond Pro" panose="02020502060506020403" pitchFamily="18" charset="0"/>
              </a:rPr>
              <a:t>302-305</a:t>
            </a:r>
            <a:r>
              <a:rPr lang="en-US" dirty="0">
                <a:latin typeface="Adobe Garamond Pro" panose="02020502060506020403" pitchFamily="18" charset="0"/>
              </a:rPr>
              <a:t>.</a:t>
            </a:r>
            <a:endParaRPr lang="en-CA" dirty="0">
              <a:latin typeface="Adobe Garamond Pro" panose="02020502060506020403" pitchFamily="18" charset="0"/>
            </a:endParaRPr>
          </a:p>
          <a:p>
            <a:endParaRPr lang="en-US" dirty="0" smtClean="0"/>
          </a:p>
          <a:p>
            <a:endParaRPr lang="en-US" dirty="0"/>
          </a:p>
        </p:txBody>
      </p:sp>
    </p:spTree>
    <p:extLst>
      <p:ext uri="{BB962C8B-B14F-4D97-AF65-F5344CB8AC3E}">
        <p14:creationId xmlns:p14="http://schemas.microsoft.com/office/powerpoint/2010/main" val="38664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US" dirty="0" smtClean="0"/>
              <a:t>Overview of Common Law of Custom Adoption</a:t>
            </a:r>
            <a:endParaRPr lang="en-US" dirty="0"/>
          </a:p>
        </p:txBody>
      </p:sp>
      <p:sp>
        <p:nvSpPr>
          <p:cNvPr id="17" name="Content Placeholder 16"/>
          <p:cNvSpPr>
            <a:spLocks noGrp="1"/>
          </p:cNvSpPr>
          <p:nvPr>
            <p:ph idx="1"/>
          </p:nvPr>
        </p:nvSpPr>
        <p:spPr/>
        <p:txBody>
          <a:bodyPr>
            <a:normAutofit/>
          </a:bodyPr>
          <a:lstStyle/>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fld id="{3AB90121-C414-4AC6-A76A-A49CB8DCE3BD}" type="slidenum">
              <a:rPr lang="en-US" smtClean="0"/>
              <a:t>13</a:t>
            </a:fld>
            <a:endParaRPr lang="en-US" dirty="0"/>
          </a:p>
        </p:txBody>
      </p:sp>
      <p:sp>
        <p:nvSpPr>
          <p:cNvPr id="5" name="TextBox 4"/>
          <p:cNvSpPr txBox="1"/>
          <p:nvPr/>
        </p:nvSpPr>
        <p:spPr>
          <a:xfrm>
            <a:off x="457200" y="1863126"/>
            <a:ext cx="8138160" cy="4524315"/>
          </a:xfrm>
          <a:prstGeom prst="rect">
            <a:avLst/>
          </a:prstGeom>
          <a:noFill/>
        </p:spPr>
        <p:txBody>
          <a:bodyPr wrap="square" rtlCol="0">
            <a:spAutoFit/>
          </a:bodyPr>
          <a:lstStyle/>
          <a:p>
            <a:pPr algn="ctr"/>
            <a:r>
              <a:rPr lang="en-US" b="1" dirty="0">
                <a:latin typeface="Adobe Garamond Pro" panose="02020502060506020403" pitchFamily="18" charset="0"/>
              </a:rPr>
              <a:t>Four Essential Elements of Custom </a:t>
            </a:r>
            <a:r>
              <a:rPr lang="en-US" b="1" dirty="0" smtClean="0">
                <a:latin typeface="Adobe Garamond Pro" panose="02020502060506020403" pitchFamily="18" charset="0"/>
              </a:rPr>
              <a:t>Law </a:t>
            </a:r>
            <a:r>
              <a:rPr lang="en-US" b="1" dirty="0">
                <a:latin typeface="Adobe Garamond Pro" panose="02020502060506020403" pitchFamily="18" charset="0"/>
              </a:rPr>
              <a:t>cont’d</a:t>
            </a:r>
            <a:endParaRPr lang="en-US" b="1" dirty="0" smtClean="0">
              <a:latin typeface="Adobe Garamond Pro" panose="02020502060506020403" pitchFamily="18" charset="0"/>
            </a:endParaRPr>
          </a:p>
          <a:p>
            <a:endParaRPr lang="en-CA" dirty="0" smtClean="0">
              <a:latin typeface="Adobe Garamond Pro" panose="02020502060506020403" pitchFamily="18" charset="0"/>
            </a:endParaRPr>
          </a:p>
          <a:p>
            <a:r>
              <a:rPr lang="en-CA" b="1" dirty="0" smtClean="0">
                <a:latin typeface="Adobe Garamond Pro" panose="02020502060506020403" pitchFamily="18" charset="0"/>
              </a:rPr>
              <a:t>3. Certainty</a:t>
            </a:r>
            <a:endParaRPr lang="en-CA" b="1" dirty="0">
              <a:latin typeface="Adobe Garamond Pro" panose="02020502060506020403" pitchFamily="18" charset="0"/>
            </a:endParaRPr>
          </a:p>
          <a:p>
            <a:endParaRPr lang="en-CA" dirty="0" smtClean="0">
              <a:latin typeface="Adobe Garamond Pro" panose="02020502060506020403" pitchFamily="18" charset="0"/>
            </a:endParaRPr>
          </a:p>
          <a:p>
            <a:r>
              <a:rPr lang="en-CA" dirty="0" smtClean="0">
                <a:latin typeface="Adobe Garamond Pro" panose="02020502060506020403" pitchFamily="18" charset="0"/>
              </a:rPr>
              <a:t>A </a:t>
            </a:r>
            <a:r>
              <a:rPr lang="en-CA" dirty="0">
                <a:latin typeface="Adobe Garamond Pro" panose="02020502060506020403" pitchFamily="18" charset="0"/>
              </a:rPr>
              <a:t>custom must be certain. Not only should the custom as alleged point out clearly and certainly the principle or rule of the custom, but that principle or rule so pointed out must be one which is definite and certain, so that by the application of it to each particular case it may be shown with certainty what are the rights which the custom gives in that case. A custom must also be certain in respect of the locality where it is alleged to exist; for every custom must be local, and cannot be alleged as existing throughout the whole realm. A custom must be certain in respect of the persons or classes of persons whom it is alleged to affect.</a:t>
            </a:r>
          </a:p>
          <a:p>
            <a:endParaRPr lang="en-US" i="1" dirty="0" smtClean="0">
              <a:latin typeface="Adobe Garamond Pro" panose="02020502060506020403" pitchFamily="18" charset="0"/>
            </a:endParaRPr>
          </a:p>
          <a:p>
            <a:r>
              <a:rPr lang="en-US" i="1" dirty="0" smtClean="0">
                <a:latin typeface="Adobe Garamond Pro" panose="02020502060506020403" pitchFamily="18" charset="0"/>
              </a:rPr>
              <a:t>Ibid </a:t>
            </a:r>
            <a:r>
              <a:rPr lang="en-US" dirty="0">
                <a:latin typeface="Adobe Garamond Pro" panose="02020502060506020403" pitchFamily="18" charset="0"/>
              </a:rPr>
              <a:t>at 164, para </a:t>
            </a:r>
            <a:r>
              <a:rPr lang="en-US" dirty="0" smtClean="0">
                <a:latin typeface="Adobe Garamond Pro" panose="02020502060506020403" pitchFamily="18" charset="0"/>
              </a:rPr>
              <a:t>308-310</a:t>
            </a:r>
            <a:r>
              <a:rPr lang="en-US" dirty="0">
                <a:latin typeface="Adobe Garamond Pro" panose="02020502060506020403" pitchFamily="18" charset="0"/>
              </a:rPr>
              <a:t>.</a:t>
            </a:r>
            <a:endParaRPr lang="en-CA" dirty="0">
              <a:latin typeface="Adobe Garamond Pro" panose="02020502060506020403" pitchFamily="18" charset="0"/>
            </a:endParaRPr>
          </a:p>
          <a:p>
            <a:endParaRPr lang="en-US" dirty="0" smtClean="0"/>
          </a:p>
          <a:p>
            <a:endParaRPr lang="en-US" dirty="0"/>
          </a:p>
        </p:txBody>
      </p:sp>
    </p:spTree>
    <p:extLst>
      <p:ext uri="{BB962C8B-B14F-4D97-AF65-F5344CB8AC3E}">
        <p14:creationId xmlns:p14="http://schemas.microsoft.com/office/powerpoint/2010/main" val="175646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US" dirty="0" smtClean="0"/>
              <a:t>Overview of Common Law of Custom Adoption</a:t>
            </a:r>
            <a:endParaRPr lang="en-US" dirty="0"/>
          </a:p>
        </p:txBody>
      </p:sp>
      <p:sp>
        <p:nvSpPr>
          <p:cNvPr id="17" name="Content Placeholder 16"/>
          <p:cNvSpPr>
            <a:spLocks noGrp="1"/>
          </p:cNvSpPr>
          <p:nvPr>
            <p:ph idx="1"/>
          </p:nvPr>
        </p:nvSpPr>
        <p:spPr/>
        <p:txBody>
          <a:bodyPr>
            <a:normAutofit/>
          </a:bodyPr>
          <a:lstStyle/>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fld id="{3AB90121-C414-4AC6-A76A-A49CB8DCE3BD}" type="slidenum">
              <a:rPr lang="en-US" smtClean="0"/>
              <a:t>14</a:t>
            </a:fld>
            <a:endParaRPr lang="en-US" dirty="0"/>
          </a:p>
        </p:txBody>
      </p:sp>
      <p:sp>
        <p:nvSpPr>
          <p:cNvPr id="5" name="TextBox 4"/>
          <p:cNvSpPr txBox="1"/>
          <p:nvPr/>
        </p:nvSpPr>
        <p:spPr>
          <a:xfrm>
            <a:off x="457200" y="2299063"/>
            <a:ext cx="8138160" cy="2862322"/>
          </a:xfrm>
          <a:prstGeom prst="rect">
            <a:avLst/>
          </a:prstGeom>
          <a:noFill/>
        </p:spPr>
        <p:txBody>
          <a:bodyPr wrap="square" rtlCol="0">
            <a:spAutoFit/>
          </a:bodyPr>
          <a:lstStyle/>
          <a:p>
            <a:pPr algn="ctr"/>
            <a:r>
              <a:rPr lang="en-US" b="1" dirty="0">
                <a:latin typeface="Adobe Garamond Pro" panose="02020502060506020403" pitchFamily="18" charset="0"/>
              </a:rPr>
              <a:t>Four Essential Elements of Custom </a:t>
            </a:r>
            <a:r>
              <a:rPr lang="en-US" b="1" dirty="0" smtClean="0">
                <a:latin typeface="Adobe Garamond Pro" panose="02020502060506020403" pitchFamily="18" charset="0"/>
              </a:rPr>
              <a:t>Law </a:t>
            </a:r>
            <a:r>
              <a:rPr lang="en-US" b="1" dirty="0">
                <a:latin typeface="Adobe Garamond Pro" panose="02020502060506020403" pitchFamily="18" charset="0"/>
              </a:rPr>
              <a:t>cont’d</a:t>
            </a:r>
            <a:endParaRPr lang="en-US" b="1" dirty="0" smtClean="0">
              <a:latin typeface="Adobe Garamond Pro" panose="02020502060506020403" pitchFamily="18" charset="0"/>
            </a:endParaRPr>
          </a:p>
          <a:p>
            <a:endParaRPr lang="en-CA" dirty="0" smtClean="0">
              <a:latin typeface="Adobe Garamond Pro" panose="02020502060506020403" pitchFamily="18" charset="0"/>
            </a:endParaRPr>
          </a:p>
          <a:p>
            <a:r>
              <a:rPr lang="en-CA" b="1" dirty="0" smtClean="0">
                <a:latin typeface="Adobe Garamond Pro" panose="02020502060506020403" pitchFamily="18" charset="0"/>
              </a:rPr>
              <a:t>4. Continuity</a:t>
            </a:r>
            <a:endParaRPr lang="en-CA" b="1" dirty="0">
              <a:latin typeface="Adobe Garamond Pro" panose="02020502060506020403" pitchFamily="18" charset="0"/>
            </a:endParaRPr>
          </a:p>
          <a:p>
            <a:endParaRPr lang="en-CA" dirty="0" smtClean="0">
              <a:latin typeface="Adobe Garamond Pro" panose="02020502060506020403" pitchFamily="18" charset="0"/>
            </a:endParaRPr>
          </a:p>
          <a:p>
            <a:r>
              <a:rPr lang="en-CA" dirty="0" smtClean="0">
                <a:latin typeface="Adobe Garamond Pro" panose="02020502060506020403" pitchFamily="18" charset="0"/>
              </a:rPr>
              <a:t>A </a:t>
            </a:r>
            <a:r>
              <a:rPr lang="en-CA" dirty="0">
                <a:latin typeface="Adobe Garamond Pro" panose="02020502060506020403" pitchFamily="18" charset="0"/>
              </a:rPr>
              <a:t>custom to be valid must have continued without interruption since time immemorial. There must be long, continuous, habitual usage.</a:t>
            </a:r>
          </a:p>
          <a:p>
            <a:endParaRPr lang="en-US" i="1" dirty="0" smtClean="0">
              <a:latin typeface="Adobe Garamond Pro" panose="02020502060506020403" pitchFamily="18" charset="0"/>
            </a:endParaRPr>
          </a:p>
          <a:p>
            <a:r>
              <a:rPr lang="en-US" i="1" dirty="0" smtClean="0">
                <a:latin typeface="Adobe Garamond Pro" panose="02020502060506020403" pitchFamily="18" charset="0"/>
              </a:rPr>
              <a:t>Ibid </a:t>
            </a:r>
            <a:r>
              <a:rPr lang="en-US" dirty="0">
                <a:latin typeface="Adobe Garamond Pro" panose="02020502060506020403" pitchFamily="18" charset="0"/>
              </a:rPr>
              <a:t>at 167, para 311.</a:t>
            </a:r>
            <a:endParaRPr lang="en-CA" dirty="0">
              <a:latin typeface="Adobe Garamond Pro" panose="02020502060506020403" pitchFamily="18" charset="0"/>
            </a:endParaRPr>
          </a:p>
          <a:p>
            <a:endParaRPr lang="en-US" dirty="0" smtClean="0"/>
          </a:p>
          <a:p>
            <a:endParaRPr lang="en-US" dirty="0"/>
          </a:p>
        </p:txBody>
      </p:sp>
    </p:spTree>
    <p:extLst>
      <p:ext uri="{BB962C8B-B14F-4D97-AF65-F5344CB8AC3E}">
        <p14:creationId xmlns:p14="http://schemas.microsoft.com/office/powerpoint/2010/main" val="217716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US" dirty="0" smtClean="0"/>
              <a:t>Overview of Common Law of Custom Adoption</a:t>
            </a:r>
            <a:endParaRPr lang="en-US" dirty="0"/>
          </a:p>
        </p:txBody>
      </p:sp>
      <p:sp>
        <p:nvSpPr>
          <p:cNvPr id="17" name="Content Placeholder 16"/>
          <p:cNvSpPr>
            <a:spLocks noGrp="1"/>
          </p:cNvSpPr>
          <p:nvPr>
            <p:ph idx="1"/>
          </p:nvPr>
        </p:nvSpPr>
        <p:spPr/>
        <p:txBody>
          <a:bodyPr>
            <a:normAutofit/>
          </a:bodyPr>
          <a:lstStyle/>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fld id="{3AB90121-C414-4AC6-A76A-A49CB8DCE3BD}" type="slidenum">
              <a:rPr lang="en-US" smtClean="0"/>
              <a:t>15</a:t>
            </a:fld>
            <a:endParaRPr lang="en-US" dirty="0"/>
          </a:p>
        </p:txBody>
      </p:sp>
      <p:sp>
        <p:nvSpPr>
          <p:cNvPr id="5" name="TextBox 4"/>
          <p:cNvSpPr txBox="1"/>
          <p:nvPr/>
        </p:nvSpPr>
        <p:spPr>
          <a:xfrm>
            <a:off x="457200" y="2299063"/>
            <a:ext cx="8138160" cy="3416320"/>
          </a:xfrm>
          <a:prstGeom prst="rect">
            <a:avLst/>
          </a:prstGeom>
          <a:noFill/>
        </p:spPr>
        <p:txBody>
          <a:bodyPr wrap="square" rtlCol="0">
            <a:spAutoFit/>
          </a:bodyPr>
          <a:lstStyle/>
          <a:p>
            <a:pPr algn="ctr"/>
            <a:r>
              <a:rPr lang="en-CA" b="1" dirty="0" smtClean="0">
                <a:latin typeface="Adobe Garamond Pro" panose="02020502060506020403" pitchFamily="18" charset="0"/>
              </a:rPr>
              <a:t>Proof of Custom Law</a:t>
            </a:r>
            <a:endParaRPr lang="en-CA" b="1" dirty="0">
              <a:latin typeface="Adobe Garamond Pro" panose="02020502060506020403" pitchFamily="18" charset="0"/>
            </a:endParaRPr>
          </a:p>
          <a:p>
            <a:endParaRPr lang="en-CA" dirty="0" smtClean="0">
              <a:latin typeface="Adobe Garamond Pro" panose="02020502060506020403" pitchFamily="18" charset="0"/>
            </a:endParaRPr>
          </a:p>
          <a:p>
            <a:r>
              <a:rPr lang="en-CA" dirty="0" smtClean="0">
                <a:latin typeface="Adobe Garamond Pro" panose="02020502060506020403" pitchFamily="18" charset="0"/>
              </a:rPr>
              <a:t>All </a:t>
            </a:r>
            <a:r>
              <a:rPr lang="en-CA" dirty="0">
                <a:latin typeface="Adobe Garamond Pro" panose="02020502060506020403" pitchFamily="18" charset="0"/>
              </a:rPr>
              <a:t>customs of which the courts do not take judicial notice must be clearly proved to exist – the onus of establishing them being upon the parties relying upon their existence. In proving an immemorial custom, the usual course taken is to call persons of middle or old age to state that in their time, usually at least half a century, the custom has always prevailed. This is considered, in the absence of countervailing evidence, to show that the custom has existed for all time.</a:t>
            </a:r>
          </a:p>
          <a:p>
            <a:endParaRPr lang="en-US" i="1" dirty="0" smtClean="0">
              <a:latin typeface="Adobe Garamond Pro" panose="02020502060506020403" pitchFamily="18" charset="0"/>
            </a:endParaRPr>
          </a:p>
          <a:p>
            <a:r>
              <a:rPr lang="en-US" i="1" dirty="0" smtClean="0">
                <a:latin typeface="Adobe Garamond Pro" panose="02020502060506020403" pitchFamily="18" charset="0"/>
              </a:rPr>
              <a:t>Ibid </a:t>
            </a:r>
            <a:r>
              <a:rPr lang="en-US" dirty="0">
                <a:latin typeface="Adobe Garamond Pro" panose="02020502060506020403" pitchFamily="18" charset="0"/>
              </a:rPr>
              <a:t>at 171, para </a:t>
            </a:r>
            <a:r>
              <a:rPr lang="en-US" dirty="0" smtClean="0">
                <a:latin typeface="Adobe Garamond Pro" panose="02020502060506020403" pitchFamily="18" charset="0"/>
              </a:rPr>
              <a:t>319-320</a:t>
            </a:r>
            <a:r>
              <a:rPr lang="en-US" dirty="0">
                <a:latin typeface="Adobe Garamond Pro" panose="02020502060506020403" pitchFamily="18" charset="0"/>
              </a:rPr>
              <a:t>.</a:t>
            </a:r>
            <a:endParaRPr lang="en-CA" dirty="0">
              <a:latin typeface="Adobe Garamond Pro" panose="02020502060506020403" pitchFamily="18" charset="0"/>
            </a:endParaRPr>
          </a:p>
          <a:p>
            <a:endParaRPr lang="en-US" dirty="0" smtClean="0"/>
          </a:p>
          <a:p>
            <a:endParaRPr lang="en-US" dirty="0"/>
          </a:p>
        </p:txBody>
      </p:sp>
    </p:spTree>
    <p:extLst>
      <p:ext uri="{BB962C8B-B14F-4D97-AF65-F5344CB8AC3E}">
        <p14:creationId xmlns:p14="http://schemas.microsoft.com/office/powerpoint/2010/main" val="289641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a:bodyPr>
          <a:lstStyle/>
          <a:p>
            <a:r>
              <a:rPr lang="en-US" dirty="0" smtClean="0"/>
              <a:t>Custom Adoption</a:t>
            </a:r>
            <a:endParaRPr lang="en-US" dirty="0"/>
          </a:p>
        </p:txBody>
      </p:sp>
      <p:sp>
        <p:nvSpPr>
          <p:cNvPr id="17" name="Content Placeholder 16"/>
          <p:cNvSpPr>
            <a:spLocks noGrp="1"/>
          </p:cNvSpPr>
          <p:nvPr>
            <p:ph idx="1"/>
          </p:nvPr>
        </p:nvSpPr>
        <p:spPr/>
        <p:txBody>
          <a:bodyPr>
            <a:normAutofit fontScale="70000" lnSpcReduction="20000"/>
          </a:bodyPr>
          <a:lstStyle/>
          <a:p>
            <a:pPr marL="0" indent="0">
              <a:buNone/>
            </a:pPr>
            <a:r>
              <a:rPr lang="en-CA" dirty="0">
                <a:latin typeface="Arial" panose="020B0604020202020204" pitchFamily="34" charset="0"/>
                <a:cs typeface="Arial" panose="020B0604020202020204" pitchFamily="34" charset="0"/>
              </a:rPr>
              <a:t>In Canada, the legal relationship known as adoption is a status created by statute. However, for many years, courts in Canada have recognized the legal validity of aboriginal customary adoptions. See </a:t>
            </a:r>
            <a:r>
              <a:rPr lang="en-CA" b="1" i="1" dirty="0">
                <a:latin typeface="Arial" panose="020B0604020202020204" pitchFamily="34" charset="0"/>
                <a:cs typeface="Arial" panose="020B0604020202020204" pitchFamily="34" charset="0"/>
              </a:rPr>
              <a:t>Re Katie</a:t>
            </a:r>
            <a:r>
              <a:rPr lang="en-CA" dirty="0">
                <a:latin typeface="Arial" panose="020B0604020202020204" pitchFamily="34" charset="0"/>
                <a:cs typeface="Arial" panose="020B0604020202020204" pitchFamily="34" charset="0"/>
              </a:rPr>
              <a:t> (1961), 32 D.L.R. (2d) 686 (N.W.T. Terr. Ct.); </a:t>
            </a:r>
            <a:r>
              <a:rPr lang="en-CA" b="1" i="1" dirty="0">
                <a:latin typeface="Arial" panose="020B0604020202020204" pitchFamily="34" charset="0"/>
                <a:cs typeface="Arial" panose="020B0604020202020204" pitchFamily="34" charset="0"/>
              </a:rPr>
              <a:t>Re Beaulieu</a:t>
            </a:r>
            <a:r>
              <a:rPr lang="en-CA" dirty="0">
                <a:latin typeface="Arial" panose="020B0604020202020204" pitchFamily="34" charset="0"/>
                <a:cs typeface="Arial" panose="020B0604020202020204" pitchFamily="34" charset="0"/>
              </a:rPr>
              <a:t> (1969), 3 D.L.R. (3d) 479 (N.W.T. Terr. Ct.); </a:t>
            </a:r>
            <a:r>
              <a:rPr lang="en-CA" b="1" i="1" dirty="0">
                <a:latin typeface="Arial" panose="020B0604020202020204" pitchFamily="34" charset="0"/>
                <a:cs typeface="Arial" panose="020B0604020202020204" pitchFamily="34" charset="0"/>
              </a:rPr>
              <a:t>Re Deborah</a:t>
            </a:r>
            <a:r>
              <a:rPr lang="en-CA" dirty="0">
                <a:latin typeface="Arial" panose="020B0604020202020204" pitchFamily="34" charset="0"/>
                <a:cs typeface="Arial" panose="020B0604020202020204" pitchFamily="34" charset="0"/>
              </a:rPr>
              <a:t> (1972), 28 D.L.R. (3d) 483 (N.W.T.C.A.), upholding (1972), 27 D.L.R. (3d) 225 (N.W.T.S.C.); </a:t>
            </a:r>
            <a:r>
              <a:rPr lang="en-CA" b="1" i="1" dirty="0">
                <a:latin typeface="Arial" panose="020B0604020202020204" pitchFamily="34" charset="0"/>
                <a:cs typeface="Arial" panose="020B0604020202020204" pitchFamily="34" charset="0"/>
              </a:rPr>
              <a:t>Re </a:t>
            </a:r>
            <a:r>
              <a:rPr lang="en-CA" b="1" i="1" dirty="0" err="1">
                <a:latin typeface="Arial" panose="020B0604020202020204" pitchFamily="34" charset="0"/>
                <a:cs typeface="Arial" panose="020B0604020202020204" pitchFamily="34" charset="0"/>
              </a:rPr>
              <a:t>Wah-Shee</a:t>
            </a:r>
            <a:r>
              <a:rPr lang="en-CA" dirty="0">
                <a:latin typeface="Arial" panose="020B0604020202020204" pitchFamily="34" charset="0"/>
                <a:cs typeface="Arial" panose="020B0604020202020204" pitchFamily="34" charset="0"/>
              </a:rPr>
              <a:t> (1975), 57 D.L.R. (3d) 743 (N.W.T.S.C.); </a:t>
            </a:r>
            <a:r>
              <a:rPr lang="en-CA" b="1" i="1" dirty="0">
                <a:latin typeface="Arial" panose="020B0604020202020204" pitchFamily="34" charset="0"/>
                <a:cs typeface="Arial" panose="020B0604020202020204" pitchFamily="34" charset="0"/>
              </a:rPr>
              <a:t>Re </a:t>
            </a:r>
            <a:r>
              <a:rPr lang="en-CA" b="1" i="1" dirty="0" err="1">
                <a:latin typeface="Arial" panose="020B0604020202020204" pitchFamily="34" charset="0"/>
                <a:cs typeface="Arial" panose="020B0604020202020204" pitchFamily="34" charset="0"/>
              </a:rPr>
              <a:t>Taqornak</a:t>
            </a:r>
            <a:r>
              <a:rPr lang="en-CA" dirty="0">
                <a:latin typeface="Arial" panose="020B0604020202020204" pitchFamily="34" charset="0"/>
                <a:cs typeface="Arial" panose="020B0604020202020204" pitchFamily="34" charset="0"/>
              </a:rPr>
              <a:t> (1983), 50 A.R. 237 (N.W.T.S.C.); </a:t>
            </a:r>
            <a:r>
              <a:rPr lang="en-CA" b="1" i="1" dirty="0">
                <a:latin typeface="Arial" panose="020B0604020202020204" pitchFamily="34" charset="0"/>
                <a:cs typeface="Arial" panose="020B0604020202020204" pitchFamily="34" charset="0"/>
              </a:rPr>
              <a:t>McNeil v. MacDougal</a:t>
            </a:r>
            <a:r>
              <a:rPr lang="en-CA" dirty="0">
                <a:latin typeface="Arial" panose="020B0604020202020204" pitchFamily="34" charset="0"/>
                <a:cs typeface="Arial" panose="020B0604020202020204" pitchFamily="34" charset="0"/>
              </a:rPr>
              <a:t> [2000] 2 W.W.R. 729 (Alta. Sur. Ct.); </a:t>
            </a:r>
            <a:r>
              <a:rPr lang="en-CA" b="1" i="1" dirty="0" err="1">
                <a:latin typeface="Arial" panose="020B0604020202020204" pitchFamily="34" charset="0"/>
                <a:cs typeface="Arial" panose="020B0604020202020204" pitchFamily="34" charset="0"/>
              </a:rPr>
              <a:t>Manychief</a:t>
            </a:r>
            <a:r>
              <a:rPr lang="en-CA" b="1" i="1" dirty="0">
                <a:latin typeface="Arial" panose="020B0604020202020204" pitchFamily="34" charset="0"/>
                <a:cs typeface="Arial" panose="020B0604020202020204" pitchFamily="34" charset="0"/>
              </a:rPr>
              <a:t> v. </a:t>
            </a:r>
            <a:r>
              <a:rPr lang="en-CA" b="1" i="1" dirty="0" err="1">
                <a:latin typeface="Arial" panose="020B0604020202020204" pitchFamily="34" charset="0"/>
                <a:cs typeface="Arial" panose="020B0604020202020204" pitchFamily="34" charset="0"/>
              </a:rPr>
              <a:t>Poffenroth</a:t>
            </a:r>
            <a:r>
              <a:rPr lang="en-CA" dirty="0">
                <a:latin typeface="Arial" panose="020B0604020202020204" pitchFamily="34" charset="0"/>
                <a:cs typeface="Arial" panose="020B0604020202020204" pitchFamily="34" charset="0"/>
              </a:rPr>
              <a:t> [1995] 3 W.W.R. 210 (Alta. Q.B.); </a:t>
            </a:r>
            <a:r>
              <a:rPr lang="en-CA" b="1" i="1" dirty="0">
                <a:latin typeface="Arial" panose="020B0604020202020204" pitchFamily="34" charset="0"/>
                <a:cs typeface="Arial" panose="020B0604020202020204" pitchFamily="34" charset="0"/>
              </a:rPr>
              <a:t>Re B.C. Birth Registration No. 1994-09-040399</a:t>
            </a:r>
            <a:r>
              <a:rPr lang="en-CA" dirty="0">
                <a:latin typeface="Arial" panose="020B0604020202020204" pitchFamily="34" charset="0"/>
                <a:cs typeface="Arial" panose="020B0604020202020204" pitchFamily="34" charset="0"/>
              </a:rPr>
              <a:t> (1998) 45 R.F.L. (4th) 458 (B.C.S.C.); </a:t>
            </a:r>
            <a:r>
              <a:rPr lang="en-CA" b="1" i="1" dirty="0">
                <a:latin typeface="Arial" panose="020B0604020202020204" pitchFamily="34" charset="0"/>
                <a:cs typeface="Arial" panose="020B0604020202020204" pitchFamily="34" charset="0"/>
              </a:rPr>
              <a:t>Prince v. Duncan</a:t>
            </a:r>
            <a:r>
              <a:rPr lang="en-CA" dirty="0">
                <a:latin typeface="Arial" panose="020B0604020202020204" pitchFamily="34" charset="0"/>
                <a:cs typeface="Arial" panose="020B0604020202020204" pitchFamily="34" charset="0"/>
              </a:rPr>
              <a:t> [2000] 4 C.N.L.R. 249 (B.C.S.C.); and </a:t>
            </a:r>
            <a:r>
              <a:rPr lang="en-CA" b="1" i="1" dirty="0" err="1">
                <a:latin typeface="Arial" panose="020B0604020202020204" pitchFamily="34" charset="0"/>
                <a:cs typeface="Arial" panose="020B0604020202020204" pitchFamily="34" charset="0"/>
              </a:rPr>
              <a:t>Casimel</a:t>
            </a:r>
            <a:r>
              <a:rPr lang="en-CA" b="1" i="1" dirty="0">
                <a:latin typeface="Arial" panose="020B0604020202020204" pitchFamily="34" charset="0"/>
                <a:cs typeface="Arial" panose="020B0604020202020204" pitchFamily="34" charset="0"/>
              </a:rPr>
              <a:t> v. I.C.B.C.</a:t>
            </a:r>
            <a:r>
              <a:rPr lang="en-CA" dirty="0">
                <a:latin typeface="Arial" panose="020B0604020202020204" pitchFamily="34" charset="0"/>
                <a:cs typeface="Arial" panose="020B0604020202020204" pitchFamily="34" charset="0"/>
              </a:rPr>
              <a:t> (1993) 106 D.L.R. (4th) 720 (B.C.C.A.).</a:t>
            </a:r>
          </a:p>
          <a:p>
            <a:pPr marL="0" indent="0">
              <a:buNone/>
            </a:pPr>
            <a:endParaRPr lang="en-US" dirty="0" smtClean="0"/>
          </a:p>
        </p:txBody>
      </p:sp>
      <p:sp>
        <p:nvSpPr>
          <p:cNvPr id="5" name="Footer Placeholder 4"/>
          <p:cNvSpPr>
            <a:spLocks noGrp="1"/>
          </p:cNvSpPr>
          <p:nvPr>
            <p:ph type="ftr" sz="quarter" idx="11"/>
          </p:nvPr>
        </p:nvSpPr>
        <p:spPr/>
        <p:txBody>
          <a:bodyPr/>
          <a:lstStyle/>
          <a:p>
            <a:fld id="{B6420F40-ACA8-4260-87EA-D650F1CBFABD}" type="slidenum">
              <a:rPr lang="en-US" smtClean="0"/>
              <a:t>16</a:t>
            </a:fld>
            <a:endParaRPr lang="en-US" dirty="0"/>
          </a:p>
        </p:txBody>
      </p:sp>
    </p:spTree>
    <p:extLst>
      <p:ext uri="{BB962C8B-B14F-4D97-AF65-F5344CB8AC3E}">
        <p14:creationId xmlns:p14="http://schemas.microsoft.com/office/powerpoint/2010/main" val="151166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a:bodyPr>
          <a:lstStyle/>
          <a:p>
            <a:r>
              <a:rPr lang="en-US" dirty="0" smtClean="0"/>
              <a:t>Custom Adoption</a:t>
            </a:r>
            <a:endParaRPr lang="en-US" dirty="0"/>
          </a:p>
        </p:txBody>
      </p:sp>
      <p:sp>
        <p:nvSpPr>
          <p:cNvPr id="17" name="Content Placeholder 16"/>
          <p:cNvSpPr>
            <a:spLocks noGrp="1"/>
          </p:cNvSpPr>
          <p:nvPr>
            <p:ph idx="1"/>
          </p:nvPr>
        </p:nvSpPr>
        <p:spPr/>
        <p:txBody>
          <a:bodyPr>
            <a:normAutofit fontScale="62500" lnSpcReduction="20000"/>
          </a:bodyPr>
          <a:lstStyle/>
          <a:p>
            <a:pPr marL="0" indent="0">
              <a:buNone/>
            </a:pPr>
            <a:r>
              <a:rPr lang="en-CA" dirty="0" smtClean="0">
                <a:latin typeface="Arial" panose="020B0604020202020204" pitchFamily="34" charset="0"/>
                <a:cs typeface="Arial" panose="020B0604020202020204" pitchFamily="34" charset="0"/>
              </a:rPr>
              <a:t>In </a:t>
            </a:r>
            <a:r>
              <a:rPr lang="en-CA" dirty="0">
                <a:latin typeface="Arial" panose="020B0604020202020204" pitchFamily="34" charset="0"/>
                <a:cs typeface="Arial" panose="020B0604020202020204" pitchFamily="34" charset="0"/>
              </a:rPr>
              <a:t>the Northwest Territories there are adoptions in accordance with the Adoption Ordinance, adoptions in accordance with Indian custom and adoptions in accordance with Eskimo custom.</a:t>
            </a:r>
          </a:p>
          <a:p>
            <a:pPr marL="0" indent="0">
              <a:buNone/>
            </a:pPr>
            <a:r>
              <a:rPr lang="en-CA" dirty="0">
                <a:latin typeface="Arial" panose="020B0604020202020204" pitchFamily="34" charset="0"/>
                <a:cs typeface="Arial" panose="020B0604020202020204" pitchFamily="34" charset="0"/>
              </a:rPr>
              <a:t>The Eskimos, and particularly those in outlying settlements and distant camps, are clinging to their culture and way of life which they have found to be good. These people are in process of cultural change and have a right to retain whatever they like of their culture until they are prepared of their own free will to accept a new culture. In particular, although there may be some strange features in Eskimo adoption custom which the experts cannot understand or appreciate, it is good and has stood the test of many centuries and these people should not be forced to abandon it and it should be recognized by the Court</a:t>
            </a:r>
            <a:r>
              <a:rPr lang="en-CA" dirty="0" smtClean="0">
                <a:latin typeface="Arial" panose="020B0604020202020204" pitchFamily="34" charset="0"/>
                <a:cs typeface="Arial" panose="020B0604020202020204" pitchFamily="34" charset="0"/>
              </a:rPr>
              <a:t>.</a:t>
            </a:r>
          </a:p>
          <a:p>
            <a:pPr marL="0" indent="0">
              <a:buNone/>
            </a:pPr>
            <a:endParaRPr lang="en-US" dirty="0">
              <a:latin typeface="Adobe Garamond Pro" panose="02020502060506020403" pitchFamily="18" charset="0"/>
            </a:endParaRPr>
          </a:p>
          <a:p>
            <a:pPr marL="0" indent="0">
              <a:buNone/>
            </a:pPr>
            <a:r>
              <a:rPr lang="en-CA" b="1" i="1" dirty="0">
                <a:latin typeface="Arial" panose="020B0604020202020204" pitchFamily="34" charset="0"/>
                <a:cs typeface="Arial" panose="020B0604020202020204" pitchFamily="34" charset="0"/>
              </a:rPr>
              <a:t>Re Katie</a:t>
            </a:r>
            <a:r>
              <a:rPr lang="en-CA" dirty="0">
                <a:latin typeface="Arial" panose="020B0604020202020204" pitchFamily="34" charset="0"/>
                <a:cs typeface="Arial" panose="020B0604020202020204" pitchFamily="34" charset="0"/>
              </a:rPr>
              <a:t> (1961), 32 D.L.R. (2d) 686 (N.W.T. Terr. Ct</a:t>
            </a:r>
            <a:r>
              <a:rPr lang="en-CA" dirty="0" smtClean="0">
                <a:latin typeface="Arial" panose="020B0604020202020204" pitchFamily="34" charset="0"/>
                <a:cs typeface="Arial" panose="020B0604020202020204" pitchFamily="34" charset="0"/>
              </a:rPr>
              <a:t>.), paras. 9, 13.</a:t>
            </a:r>
            <a:endParaRPr lang="en-CA" dirty="0">
              <a:latin typeface="Arial" panose="020B0604020202020204" pitchFamily="34" charset="0"/>
              <a:cs typeface="Arial" panose="020B0604020202020204" pitchFamily="34" charset="0"/>
            </a:endParaRPr>
          </a:p>
          <a:p>
            <a:pPr marL="0" indent="0">
              <a:buNone/>
            </a:pPr>
            <a:endParaRPr lang="en-CA" dirty="0">
              <a:latin typeface="Adobe Garamond Pro" panose="02020502060506020403" pitchFamily="18" charset="0"/>
            </a:endParaRPr>
          </a:p>
          <a:p>
            <a:pPr marL="0" indent="0">
              <a:buNone/>
            </a:pPr>
            <a:endParaRPr lang="en-US" dirty="0" smtClean="0"/>
          </a:p>
        </p:txBody>
      </p:sp>
      <p:sp>
        <p:nvSpPr>
          <p:cNvPr id="5" name="Footer Placeholder 4"/>
          <p:cNvSpPr>
            <a:spLocks noGrp="1"/>
          </p:cNvSpPr>
          <p:nvPr>
            <p:ph type="ftr" sz="quarter" idx="11"/>
          </p:nvPr>
        </p:nvSpPr>
        <p:spPr/>
        <p:txBody>
          <a:bodyPr/>
          <a:lstStyle/>
          <a:p>
            <a:fld id="{B6420F40-ACA8-4260-87EA-D650F1CBFABD}" type="slidenum">
              <a:rPr lang="en-US" smtClean="0"/>
              <a:t>17</a:t>
            </a:fld>
            <a:endParaRPr lang="en-US" dirty="0"/>
          </a:p>
        </p:txBody>
      </p:sp>
    </p:spTree>
    <p:extLst>
      <p:ext uri="{BB962C8B-B14F-4D97-AF65-F5344CB8AC3E}">
        <p14:creationId xmlns:p14="http://schemas.microsoft.com/office/powerpoint/2010/main" val="1950443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a:bodyPr>
          <a:lstStyle/>
          <a:p>
            <a:r>
              <a:rPr lang="en-US" dirty="0" smtClean="0"/>
              <a:t>Custom Adoption</a:t>
            </a:r>
            <a:endParaRPr lang="en-US" dirty="0"/>
          </a:p>
        </p:txBody>
      </p:sp>
      <p:sp>
        <p:nvSpPr>
          <p:cNvPr id="17" name="Content Placeholder 16"/>
          <p:cNvSpPr>
            <a:spLocks noGrp="1"/>
          </p:cNvSpPr>
          <p:nvPr>
            <p:ph idx="1"/>
          </p:nvPr>
        </p:nvSpPr>
        <p:spPr/>
        <p:txBody>
          <a:bodyPr>
            <a:normAutofit fontScale="55000" lnSpcReduction="20000"/>
          </a:bodyPr>
          <a:lstStyle/>
          <a:p>
            <a:pPr marL="0" indent="0">
              <a:buNone/>
            </a:pPr>
            <a:r>
              <a:rPr lang="en-CA" dirty="0">
                <a:latin typeface="Arial" panose="020B0604020202020204" pitchFamily="34" charset="0"/>
                <a:cs typeface="Arial" panose="020B0604020202020204" pitchFamily="34" charset="0"/>
              </a:rPr>
              <a:t>In </a:t>
            </a:r>
            <a:r>
              <a:rPr lang="en-CA" i="1" dirty="0">
                <a:latin typeface="Arial" panose="020B0604020202020204" pitchFamily="34" charset="0"/>
                <a:cs typeface="Arial" panose="020B0604020202020204" pitchFamily="34" charset="0"/>
              </a:rPr>
              <a:t>Re </a:t>
            </a:r>
            <a:r>
              <a:rPr lang="en-CA" i="1" dirty="0" err="1">
                <a:latin typeface="Arial" panose="020B0604020202020204" pitchFamily="34" charset="0"/>
                <a:cs typeface="Arial" panose="020B0604020202020204" pitchFamily="34" charset="0"/>
              </a:rPr>
              <a:t>Tagornak</a:t>
            </a:r>
            <a:r>
              <a:rPr lang="en-CA" i="1" dirty="0">
                <a:latin typeface="Arial" panose="020B0604020202020204" pitchFamily="34" charset="0"/>
                <a:cs typeface="Arial" panose="020B0604020202020204" pitchFamily="34" charset="0"/>
              </a:rPr>
              <a:t> Adoption Petition </a:t>
            </a:r>
            <a:r>
              <a:rPr lang="en-CA" dirty="0">
                <a:latin typeface="Arial" panose="020B0604020202020204" pitchFamily="34" charset="0"/>
                <a:cs typeface="Arial" panose="020B0604020202020204" pitchFamily="34" charset="0"/>
              </a:rPr>
              <a:t>[1984] 1 C.N.L.R. 185 (N.W.T.S) Marshall J. reviewed the same cases and stated:</a:t>
            </a:r>
          </a:p>
          <a:p>
            <a:pPr marL="0" indent="0">
              <a:buNone/>
            </a:pPr>
            <a:r>
              <a:rPr lang="en-CA" dirty="0">
                <a:latin typeface="Arial" panose="020B0604020202020204" pitchFamily="34" charset="0"/>
                <a:cs typeface="Arial" panose="020B0604020202020204" pitchFamily="34" charset="0"/>
              </a:rPr>
              <a:t> </a:t>
            </a:r>
          </a:p>
          <a:p>
            <a:pPr marL="0" lvl="0" indent="0">
              <a:buNone/>
            </a:pPr>
            <a:r>
              <a:rPr lang="en-CA" dirty="0">
                <a:latin typeface="Arial" panose="020B0604020202020204" pitchFamily="34" charset="0"/>
                <a:cs typeface="Arial" panose="020B0604020202020204" pitchFamily="34" charset="0"/>
              </a:rPr>
              <a:t>Having reviewed the authorities, certain concepts emerge. The Court's role is declaratory, certifying that an adoption by native custom has indeed taken place. Some of the criteria which the Court will apply to the case before it are:</a:t>
            </a:r>
          </a:p>
          <a:p>
            <a:pPr marL="0" indent="0">
              <a:buNone/>
            </a:pPr>
            <a:r>
              <a:rPr lang="en-CA" dirty="0">
                <a:latin typeface="Arial" panose="020B0604020202020204" pitchFamily="34" charset="0"/>
                <a:cs typeface="Arial" panose="020B0604020202020204" pitchFamily="34" charset="0"/>
              </a:rPr>
              <a:t> </a:t>
            </a:r>
          </a:p>
          <a:p>
            <a:pPr marL="514350" lvl="0" indent="-514350">
              <a:buFont typeface="+mj-lt"/>
              <a:buAutoNum type="arabicPeriod"/>
            </a:pPr>
            <a:r>
              <a:rPr lang="en-CA" dirty="0">
                <a:latin typeface="Arial" panose="020B0604020202020204" pitchFamily="34" charset="0"/>
                <a:cs typeface="Arial" panose="020B0604020202020204" pitchFamily="34" charset="0"/>
              </a:rPr>
              <a:t>that there is consent of natural and adopting parents;</a:t>
            </a:r>
          </a:p>
          <a:p>
            <a:pPr marL="514350" lvl="0" indent="-514350">
              <a:buFont typeface="+mj-lt"/>
              <a:buAutoNum type="arabicPeriod"/>
            </a:pPr>
            <a:r>
              <a:rPr lang="en-CA" dirty="0">
                <a:latin typeface="Arial" panose="020B0604020202020204" pitchFamily="34" charset="0"/>
                <a:cs typeface="Arial" panose="020B0604020202020204" pitchFamily="34" charset="0"/>
              </a:rPr>
              <a:t>that the child has been voluntarily placed with the adopting parents;</a:t>
            </a:r>
          </a:p>
          <a:p>
            <a:pPr marL="514350" lvl="0" indent="-514350">
              <a:buFont typeface="+mj-lt"/>
              <a:buAutoNum type="arabicPeriod"/>
            </a:pPr>
            <a:r>
              <a:rPr lang="en-CA" dirty="0">
                <a:latin typeface="Arial" panose="020B0604020202020204" pitchFamily="34" charset="0"/>
                <a:cs typeface="Arial" panose="020B0604020202020204" pitchFamily="34" charset="0"/>
              </a:rPr>
              <a:t>that the adopting parents are indeed native or entitled to rely on native custom; and</a:t>
            </a:r>
          </a:p>
          <a:p>
            <a:pPr marL="514350" lvl="0" indent="-514350">
              <a:buFont typeface="+mj-lt"/>
              <a:buAutoNum type="arabicPeriod"/>
            </a:pPr>
            <a:r>
              <a:rPr lang="en-CA" dirty="0">
                <a:latin typeface="Arial" panose="020B0604020202020204" pitchFamily="34" charset="0"/>
                <a:cs typeface="Arial" panose="020B0604020202020204" pitchFamily="34" charset="0"/>
              </a:rPr>
              <a:t>that the rationale for native custom adoptions is present in this case as in </a:t>
            </a:r>
            <a:r>
              <a:rPr lang="en-CA" i="1" dirty="0">
                <a:latin typeface="Arial" panose="020B0604020202020204" pitchFamily="34" charset="0"/>
                <a:cs typeface="Arial" panose="020B0604020202020204" pitchFamily="34" charset="0"/>
              </a:rPr>
              <a:t>Re Deborah</a:t>
            </a:r>
            <a:r>
              <a:rPr lang="en-CA" dirty="0">
                <a:latin typeface="Arial" panose="020B0604020202020204" pitchFamily="34" charset="0"/>
                <a:cs typeface="Arial" panose="020B0604020202020204" pitchFamily="34" charset="0"/>
              </a:rPr>
              <a:t>, [1999] S.C.C.A. No. 117, above.</a:t>
            </a:r>
          </a:p>
          <a:p>
            <a:pPr marL="0" indent="0">
              <a:buNone/>
            </a:pPr>
            <a:r>
              <a:rPr lang="en-CA" dirty="0">
                <a:latin typeface="Arial" panose="020B0604020202020204" pitchFamily="34" charset="0"/>
                <a:cs typeface="Arial" panose="020B0604020202020204" pitchFamily="34" charset="0"/>
              </a:rPr>
              <a:t>[The specific rationale in </a:t>
            </a:r>
            <a:r>
              <a:rPr lang="en-CA" i="1" dirty="0">
                <a:latin typeface="Arial" panose="020B0604020202020204" pitchFamily="34" charset="0"/>
                <a:cs typeface="Arial" panose="020B0604020202020204" pitchFamily="34" charset="0"/>
              </a:rPr>
              <a:t>Re Deborah </a:t>
            </a:r>
            <a:r>
              <a:rPr lang="en-CA" dirty="0">
                <a:latin typeface="Arial" panose="020B0604020202020204" pitchFamily="34" charset="0"/>
                <a:cs typeface="Arial" panose="020B0604020202020204" pitchFamily="34" charset="0"/>
              </a:rPr>
              <a:t>was that adoption outside the statute was necessary for the survival or care of Eskimo children whose parents were unable to care for them or who had died.]</a:t>
            </a:r>
          </a:p>
          <a:p>
            <a:pPr marL="0" indent="0">
              <a:buNone/>
            </a:pPr>
            <a:endParaRPr lang="en-CA"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fld id="{B6420F40-ACA8-4260-87EA-D650F1CBFABD}" type="slidenum">
              <a:rPr lang="en-US" smtClean="0"/>
              <a:t>18</a:t>
            </a:fld>
            <a:endParaRPr lang="en-US" dirty="0"/>
          </a:p>
        </p:txBody>
      </p:sp>
    </p:spTree>
    <p:extLst>
      <p:ext uri="{BB962C8B-B14F-4D97-AF65-F5344CB8AC3E}">
        <p14:creationId xmlns:p14="http://schemas.microsoft.com/office/powerpoint/2010/main" val="32393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a:bodyPr>
          <a:lstStyle/>
          <a:p>
            <a:r>
              <a:rPr lang="en-US" dirty="0" smtClean="0"/>
              <a:t>Custom Adoption</a:t>
            </a:r>
            <a:endParaRPr lang="en-US" dirty="0"/>
          </a:p>
        </p:txBody>
      </p:sp>
      <p:sp>
        <p:nvSpPr>
          <p:cNvPr id="17" name="Content Placeholder 16"/>
          <p:cNvSpPr>
            <a:spLocks noGrp="1"/>
          </p:cNvSpPr>
          <p:nvPr>
            <p:ph idx="1"/>
          </p:nvPr>
        </p:nvSpPr>
        <p:spPr/>
        <p:txBody>
          <a:bodyPr>
            <a:normAutofit fontScale="55000" lnSpcReduction="20000"/>
          </a:bodyPr>
          <a:lstStyle/>
          <a:p>
            <a:pPr marL="0" indent="0">
              <a:buNone/>
            </a:pPr>
            <a:r>
              <a:rPr lang="en-CA" dirty="0" smtClean="0">
                <a:latin typeface="Arial" panose="020B0604020202020204" pitchFamily="34" charset="0"/>
                <a:cs typeface="Arial" panose="020B0604020202020204" pitchFamily="34" charset="0"/>
              </a:rPr>
              <a:t>Justice Grist, in </a:t>
            </a:r>
            <a:r>
              <a:rPr lang="en-CA" i="1" dirty="0" smtClean="0">
                <a:latin typeface="Arial" panose="020B0604020202020204" pitchFamily="34" charset="0"/>
                <a:cs typeface="Arial" panose="020B0604020202020204" pitchFamily="34" charset="0"/>
              </a:rPr>
              <a:t>B.C</a:t>
            </a:r>
            <a:r>
              <a:rPr lang="en-CA" i="1" dirty="0">
                <a:latin typeface="Arial" panose="020B0604020202020204" pitchFamily="34" charset="0"/>
                <a:cs typeface="Arial" panose="020B0604020202020204" pitchFamily="34" charset="0"/>
              </a:rPr>
              <a:t>. Birth Registration No 1994-09-040399,Re, </a:t>
            </a:r>
            <a:r>
              <a:rPr lang="en-CA" dirty="0">
                <a:latin typeface="Arial" panose="020B0604020202020204" pitchFamily="34" charset="0"/>
                <a:cs typeface="Arial" panose="020B0604020202020204" pitchFamily="34" charset="0"/>
              </a:rPr>
              <a:t>[1998] 4 C.N.L.R. 7 (B.C.S.C</a:t>
            </a:r>
            <a:r>
              <a:rPr lang="en-CA" dirty="0" smtClean="0">
                <a:latin typeface="Arial" panose="020B0604020202020204" pitchFamily="34" charset="0"/>
                <a:cs typeface="Arial" panose="020B0604020202020204" pitchFamily="34" charset="0"/>
              </a:rPr>
              <a:t>.) – the only reported case dealing with a s.46 order under the BC </a:t>
            </a:r>
            <a:r>
              <a:rPr lang="en-CA" i="1" dirty="0" smtClean="0">
                <a:latin typeface="Arial" panose="020B0604020202020204" pitchFamily="34" charset="0"/>
                <a:cs typeface="Arial" panose="020B0604020202020204" pitchFamily="34" charset="0"/>
              </a:rPr>
              <a:t>Adoption Act </a:t>
            </a:r>
            <a:r>
              <a:rPr lang="en-CA" dirty="0" smtClean="0">
                <a:latin typeface="Arial" panose="020B0604020202020204" pitchFamily="34" charset="0"/>
                <a:cs typeface="Arial" panose="020B0604020202020204" pitchFamily="34" charset="0"/>
              </a:rPr>
              <a:t>- adopted the four </a:t>
            </a:r>
            <a:r>
              <a:rPr lang="en-CA" i="1" dirty="0" err="1" smtClean="0">
                <a:latin typeface="Arial" panose="020B0604020202020204" pitchFamily="34" charset="0"/>
                <a:cs typeface="Arial" panose="020B0604020202020204" pitchFamily="34" charset="0"/>
              </a:rPr>
              <a:t>Tagornak</a:t>
            </a:r>
            <a:r>
              <a:rPr lang="en-CA" dirty="0" smtClean="0">
                <a:latin typeface="Arial" panose="020B0604020202020204" pitchFamily="34" charset="0"/>
                <a:cs typeface="Arial" panose="020B0604020202020204" pitchFamily="34" charset="0"/>
              </a:rPr>
              <a:t> factors and added a fifth:</a:t>
            </a:r>
          </a:p>
          <a:p>
            <a:pPr marL="0" indent="0">
              <a:buNone/>
            </a:pPr>
            <a:r>
              <a:rPr lang="en-CA" dirty="0">
                <a:latin typeface="Arial" panose="020B0604020202020204" pitchFamily="34" charset="0"/>
                <a:cs typeface="Arial" panose="020B0604020202020204" pitchFamily="34" charset="0"/>
              </a:rPr>
              <a:t> </a:t>
            </a:r>
          </a:p>
          <a:p>
            <a:pPr marL="400050" lvl="1" indent="0">
              <a:buNone/>
            </a:pPr>
            <a:r>
              <a:rPr lang="en-CA" dirty="0">
                <a:latin typeface="Arial" panose="020B0604020202020204" pitchFamily="34" charset="0"/>
                <a:cs typeface="Arial" panose="020B0604020202020204" pitchFamily="34" charset="0"/>
              </a:rPr>
              <a:t>The fourth factor, the requirement that the "rationale for native custom adoption" be present would appear to mean that there is a recognized reason within the scope of the custom, whether it be to provide for children without parents, or otherwise, for the adoption to take place.</a:t>
            </a:r>
          </a:p>
          <a:p>
            <a:pPr marL="400050" lvl="1" indent="0">
              <a:buNone/>
            </a:pPr>
            <a:r>
              <a:rPr lang="en-CA" dirty="0">
                <a:latin typeface="Arial" panose="020B0604020202020204" pitchFamily="34" charset="0"/>
                <a:cs typeface="Arial" panose="020B0604020202020204" pitchFamily="34" charset="0"/>
              </a:rPr>
              <a:t> </a:t>
            </a:r>
          </a:p>
          <a:p>
            <a:pPr marL="400050" lvl="1" indent="0">
              <a:buNone/>
            </a:pPr>
            <a:r>
              <a:rPr lang="en-CA" dirty="0">
                <a:latin typeface="Arial" panose="020B0604020202020204" pitchFamily="34" charset="0"/>
                <a:cs typeface="Arial" panose="020B0604020202020204" pitchFamily="34" charset="0"/>
              </a:rPr>
              <a:t>In the case at bar, the birth mother is a young woman who decided that it would be best for her child that all parental rights and responsibilities be assumed by the Petitioners. The affidavit material indicates that this is a recognized reason for adoption within Carrier custom.</a:t>
            </a:r>
          </a:p>
          <a:p>
            <a:pPr marL="400050" lvl="1" indent="0">
              <a:buNone/>
            </a:pPr>
            <a:r>
              <a:rPr lang="en-CA" dirty="0">
                <a:latin typeface="Arial" panose="020B0604020202020204" pitchFamily="34" charset="0"/>
                <a:cs typeface="Arial" panose="020B0604020202020204" pitchFamily="34" charset="0"/>
              </a:rPr>
              <a:t> </a:t>
            </a:r>
          </a:p>
          <a:p>
            <a:pPr marL="400050" lvl="1" indent="0">
              <a:buNone/>
            </a:pPr>
            <a:r>
              <a:rPr lang="en-CA" dirty="0">
                <a:latin typeface="Arial" panose="020B0604020202020204" pitchFamily="34" charset="0"/>
                <a:cs typeface="Arial" panose="020B0604020202020204" pitchFamily="34" charset="0"/>
              </a:rPr>
              <a:t>In addition to these factors, I would add that it appears important to the process of recognition of customary adoption, that the relationship created by custom must be understood to create fundamentally the same relationship as that resulting from an adoption order under Part 3 of the Act.</a:t>
            </a:r>
          </a:p>
          <a:p>
            <a:pPr marL="0" indent="0">
              <a:buNone/>
            </a:pPr>
            <a:endParaRPr lang="en-CA" dirty="0">
              <a:latin typeface="Adobe Garamond Pro" panose="02020502060506020403" pitchFamily="18" charset="0"/>
            </a:endParaRPr>
          </a:p>
          <a:p>
            <a:pPr marL="0" indent="0">
              <a:buNone/>
            </a:pPr>
            <a:endParaRPr lang="en-US" dirty="0" smtClean="0"/>
          </a:p>
        </p:txBody>
      </p:sp>
      <p:sp>
        <p:nvSpPr>
          <p:cNvPr id="5" name="Footer Placeholder 4"/>
          <p:cNvSpPr>
            <a:spLocks noGrp="1"/>
          </p:cNvSpPr>
          <p:nvPr>
            <p:ph type="ftr" sz="quarter" idx="11"/>
          </p:nvPr>
        </p:nvSpPr>
        <p:spPr/>
        <p:txBody>
          <a:bodyPr/>
          <a:lstStyle/>
          <a:p>
            <a:fld id="{B6420F40-ACA8-4260-87EA-D650F1CBFABD}" type="slidenum">
              <a:rPr lang="en-US" smtClean="0"/>
              <a:t>19</a:t>
            </a:fld>
            <a:endParaRPr lang="en-US" dirty="0"/>
          </a:p>
        </p:txBody>
      </p:sp>
    </p:spTree>
    <p:extLst>
      <p:ext uri="{BB962C8B-B14F-4D97-AF65-F5344CB8AC3E}">
        <p14:creationId xmlns:p14="http://schemas.microsoft.com/office/powerpoint/2010/main" val="370982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lstStyle/>
          <a:p>
            <a:r>
              <a:rPr lang="en-US" dirty="0" smtClean="0"/>
              <a:t>Overview</a:t>
            </a:r>
            <a:endParaRPr lang="en-US" dirty="0"/>
          </a:p>
        </p:txBody>
      </p:sp>
      <p:sp>
        <p:nvSpPr>
          <p:cNvPr id="17" name="Content Placeholder 16"/>
          <p:cNvSpPr>
            <a:spLocks noGrp="1"/>
          </p:cNvSpPr>
          <p:nvPr>
            <p:ph idx="1"/>
          </p:nvPr>
        </p:nvSpPr>
        <p:spPr/>
        <p:txBody>
          <a:bodyPr>
            <a:normAutofit fontScale="62500" lnSpcReduction="20000"/>
          </a:bodyPr>
          <a:lstStyle/>
          <a:p>
            <a:pPr lvl="0"/>
            <a:r>
              <a:rPr lang="en-CA" dirty="0"/>
              <a:t>The Challenge We </a:t>
            </a:r>
            <a:r>
              <a:rPr lang="en-CA" dirty="0" smtClean="0"/>
              <a:t>Must Address</a:t>
            </a:r>
            <a:endParaRPr lang="en-CA" dirty="0"/>
          </a:p>
          <a:p>
            <a:pPr lvl="0"/>
            <a:r>
              <a:rPr lang="en-CA" dirty="0" smtClean="0"/>
              <a:t>The Doctrine of Continuity</a:t>
            </a:r>
          </a:p>
          <a:p>
            <a:pPr lvl="0"/>
            <a:r>
              <a:rPr lang="en-CA" dirty="0" smtClean="0"/>
              <a:t>Overview </a:t>
            </a:r>
            <a:r>
              <a:rPr lang="en-CA" dirty="0"/>
              <a:t>of Common Law of Custom Adoption</a:t>
            </a:r>
          </a:p>
          <a:p>
            <a:pPr lvl="1"/>
            <a:r>
              <a:rPr lang="en-CA" dirty="0"/>
              <a:t>What is Custom Law?</a:t>
            </a:r>
          </a:p>
          <a:p>
            <a:pPr lvl="1"/>
            <a:r>
              <a:rPr lang="en-CA" dirty="0" smtClean="0"/>
              <a:t>History </a:t>
            </a:r>
            <a:r>
              <a:rPr lang="en-CA" dirty="0"/>
              <a:t>of Recognition of Custom Adoption in Courts</a:t>
            </a:r>
          </a:p>
          <a:p>
            <a:pPr lvl="0"/>
            <a:r>
              <a:rPr lang="en-CA" dirty="0" smtClean="0"/>
              <a:t>Overview </a:t>
            </a:r>
            <a:r>
              <a:rPr lang="en-CA" dirty="0"/>
              <a:t>of Legal Provisions Recognizing Custom Adoption</a:t>
            </a:r>
          </a:p>
          <a:p>
            <a:pPr lvl="0"/>
            <a:r>
              <a:rPr lang="en-CA" dirty="0" smtClean="0"/>
              <a:t>Adoption </a:t>
            </a:r>
            <a:r>
              <a:rPr lang="en-CA" dirty="0"/>
              <a:t>as Indigenous Tradition?</a:t>
            </a:r>
          </a:p>
          <a:p>
            <a:pPr lvl="0"/>
            <a:r>
              <a:rPr lang="en-CA" dirty="0" smtClean="0"/>
              <a:t>Duties </a:t>
            </a:r>
            <a:r>
              <a:rPr lang="en-CA" dirty="0"/>
              <a:t>of Indigenous Peoples to Children</a:t>
            </a:r>
          </a:p>
          <a:p>
            <a:pPr lvl="0"/>
            <a:r>
              <a:rPr lang="en-CA" dirty="0" smtClean="0"/>
              <a:t>Rights </a:t>
            </a:r>
            <a:r>
              <a:rPr lang="en-CA" dirty="0"/>
              <a:t>of Indigenous Peoples to Children</a:t>
            </a:r>
          </a:p>
          <a:p>
            <a:pPr lvl="0"/>
            <a:r>
              <a:rPr lang="en-CA" dirty="0" smtClean="0"/>
              <a:t>Occupying </a:t>
            </a:r>
            <a:r>
              <a:rPr lang="en-CA" dirty="0"/>
              <a:t>the Field</a:t>
            </a:r>
          </a:p>
          <a:p>
            <a:pPr lvl="1"/>
            <a:r>
              <a:rPr lang="en-CA" dirty="0"/>
              <a:t>Custom Adoption</a:t>
            </a:r>
          </a:p>
          <a:p>
            <a:pPr lvl="1"/>
            <a:r>
              <a:rPr lang="en-CA" dirty="0"/>
              <a:t>Jurisdiction</a:t>
            </a:r>
          </a:p>
          <a:p>
            <a:pPr lvl="1"/>
            <a:r>
              <a:rPr lang="en-CA" dirty="0"/>
              <a:t>The American Example</a:t>
            </a:r>
          </a:p>
          <a:p>
            <a:pPr lvl="0"/>
            <a:r>
              <a:rPr lang="en-CA" dirty="0" smtClean="0"/>
              <a:t>Conclusion</a:t>
            </a:r>
            <a:endParaRPr lang="en-CA" dirty="0"/>
          </a:p>
          <a:p>
            <a:endParaRPr lang="en-US" dirty="0" smtClean="0"/>
          </a:p>
          <a:p>
            <a:endParaRPr lang="en-US" dirty="0" smtClean="0"/>
          </a:p>
          <a:p>
            <a:pPr marL="0" indent="0">
              <a:buNone/>
            </a:pPr>
            <a:endParaRPr lang="en-US" dirty="0"/>
          </a:p>
        </p:txBody>
      </p:sp>
      <p:sp>
        <p:nvSpPr>
          <p:cNvPr id="3" name="Footer Placeholder 2"/>
          <p:cNvSpPr>
            <a:spLocks noGrp="1"/>
          </p:cNvSpPr>
          <p:nvPr>
            <p:ph type="ftr" sz="quarter" idx="11"/>
          </p:nvPr>
        </p:nvSpPr>
        <p:spPr/>
        <p:txBody>
          <a:bodyPr/>
          <a:lstStyle/>
          <a:p>
            <a:fld id="{0CE8F91B-BC9C-4CC7-A2BA-5B5CBBEFDA71}" type="slidenum">
              <a:rPr lang="en-US" smtClean="0"/>
              <a:t>2</a:t>
            </a:fld>
            <a:endParaRPr lang="en-US" dirty="0"/>
          </a:p>
        </p:txBody>
      </p:sp>
    </p:spTree>
    <p:extLst>
      <p:ext uri="{BB962C8B-B14F-4D97-AF65-F5344CB8AC3E}">
        <p14:creationId xmlns:p14="http://schemas.microsoft.com/office/powerpoint/2010/main" val="1219172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US" dirty="0"/>
              <a:t>Legal Provisions Recognizing Custom Adoption</a:t>
            </a:r>
          </a:p>
        </p:txBody>
      </p:sp>
      <p:sp>
        <p:nvSpPr>
          <p:cNvPr id="17" name="Content Placeholder 16"/>
          <p:cNvSpPr>
            <a:spLocks noGrp="1"/>
          </p:cNvSpPr>
          <p:nvPr>
            <p:ph idx="1"/>
          </p:nvPr>
        </p:nvSpPr>
        <p:spPr/>
        <p:txBody>
          <a:bodyPr>
            <a:normAutofit fontScale="70000" lnSpcReduction="20000"/>
          </a:bodyPr>
          <a:lstStyle/>
          <a:p>
            <a:pPr marL="0" indent="0">
              <a:buNone/>
            </a:pPr>
            <a:r>
              <a:rPr lang="en-CA" b="1" i="1" dirty="0">
                <a:latin typeface="Adobe Garamond Pro" panose="02020502060506020403" pitchFamily="18" charset="0"/>
              </a:rPr>
              <a:t>Adoption Act</a:t>
            </a:r>
            <a:r>
              <a:rPr lang="en-CA" b="1" dirty="0">
                <a:latin typeface="Adobe Garamond Pro" panose="02020502060506020403" pitchFamily="18" charset="0"/>
              </a:rPr>
              <a:t>, RSBC 1996, c </a:t>
            </a:r>
            <a:r>
              <a:rPr lang="en-CA" b="1" dirty="0" smtClean="0">
                <a:latin typeface="Adobe Garamond Pro" panose="02020502060506020403" pitchFamily="18" charset="0"/>
              </a:rPr>
              <a:t>5</a:t>
            </a:r>
          </a:p>
          <a:p>
            <a:pPr marL="0" indent="0">
              <a:buNone/>
            </a:pPr>
            <a:endParaRPr lang="en-CA" b="1" dirty="0" smtClean="0">
              <a:latin typeface="Adobe Garamond Pro" panose="02020502060506020403" pitchFamily="18" charset="0"/>
            </a:endParaRPr>
          </a:p>
          <a:p>
            <a:pPr marL="0" indent="0">
              <a:buNone/>
            </a:pPr>
            <a:r>
              <a:rPr lang="en-CA" dirty="0" smtClean="0">
                <a:latin typeface="Adobe Garamond Pro" panose="02020502060506020403" pitchFamily="18" charset="0"/>
              </a:rPr>
              <a:t>Custom </a:t>
            </a:r>
            <a:r>
              <a:rPr lang="en-CA" dirty="0">
                <a:latin typeface="Adobe Garamond Pro" panose="02020502060506020403" pitchFamily="18" charset="0"/>
              </a:rPr>
              <a:t>adoptions</a:t>
            </a:r>
          </a:p>
          <a:p>
            <a:pPr marL="0" indent="0">
              <a:buNone/>
            </a:pPr>
            <a:r>
              <a:rPr lang="en-CA" dirty="0">
                <a:latin typeface="Adobe Garamond Pro" panose="02020502060506020403" pitchFamily="18" charset="0"/>
              </a:rPr>
              <a:t>46	(1) On application, the court may recognize that an adoption of a person effected by the custom of an Indian band or aboriginal community has the effect of an adoption under this Act.</a:t>
            </a:r>
          </a:p>
          <a:p>
            <a:pPr marL="0" indent="0">
              <a:buNone/>
            </a:pPr>
            <a:r>
              <a:rPr lang="en-CA" dirty="0">
                <a:latin typeface="Adobe Garamond Pro" panose="02020502060506020403" pitchFamily="18" charset="0"/>
              </a:rPr>
              <a:t>(2) Subsection (1) does not affect any aboriginal rights a person has</a:t>
            </a:r>
            <a:r>
              <a:rPr lang="en-CA" dirty="0" smtClean="0">
                <a:latin typeface="Adobe Garamond Pro" panose="02020502060506020403" pitchFamily="18" charset="0"/>
              </a:rPr>
              <a:t>.</a:t>
            </a:r>
          </a:p>
          <a:p>
            <a:pPr marL="0" indent="0">
              <a:buNone/>
            </a:pPr>
            <a:endParaRPr lang="en-US" dirty="0" smtClean="0">
              <a:latin typeface="Adobe Garamond Pro" panose="02020502060506020403" pitchFamily="18" charset="0"/>
            </a:endParaRPr>
          </a:p>
          <a:p>
            <a:pPr marL="0" indent="0">
              <a:buNone/>
            </a:pPr>
            <a:r>
              <a:rPr lang="en-US" b="1" i="1" dirty="0" smtClean="0">
                <a:latin typeface="Adobe Garamond Pro" panose="02020502060506020403" pitchFamily="18" charset="0"/>
              </a:rPr>
              <a:t>Indian Act</a:t>
            </a:r>
            <a:r>
              <a:rPr lang="en-US" b="1" dirty="0" smtClean="0">
                <a:latin typeface="Adobe Garamond Pro" panose="02020502060506020403" pitchFamily="18" charset="0"/>
              </a:rPr>
              <a:t>, RSC </a:t>
            </a:r>
            <a:r>
              <a:rPr lang="en-US" b="1" dirty="0">
                <a:latin typeface="Adobe Garamond Pro" panose="02020502060506020403" pitchFamily="18" charset="0"/>
              </a:rPr>
              <a:t>1985, </a:t>
            </a:r>
            <a:r>
              <a:rPr lang="en-US" b="1" dirty="0" smtClean="0">
                <a:latin typeface="Adobe Garamond Pro" panose="02020502060506020403" pitchFamily="18" charset="0"/>
              </a:rPr>
              <a:t>c </a:t>
            </a:r>
            <a:r>
              <a:rPr lang="en-US" b="1" dirty="0">
                <a:latin typeface="Adobe Garamond Pro" panose="02020502060506020403" pitchFamily="18" charset="0"/>
              </a:rPr>
              <a:t>I-5</a:t>
            </a:r>
          </a:p>
          <a:p>
            <a:pPr marL="0" indent="0">
              <a:buNone/>
            </a:pPr>
            <a:endParaRPr lang="en-US" dirty="0" smtClean="0">
              <a:latin typeface="Adobe Garamond Pro" panose="02020502060506020403" pitchFamily="18" charset="0"/>
            </a:endParaRPr>
          </a:p>
          <a:p>
            <a:pPr marL="0" indent="0">
              <a:buNone/>
            </a:pPr>
            <a:r>
              <a:rPr lang="en-US" dirty="0" smtClean="0">
                <a:latin typeface="Adobe Garamond Pro" panose="02020502060506020403" pitchFamily="18" charset="0"/>
              </a:rPr>
              <a:t>2</a:t>
            </a:r>
            <a:r>
              <a:rPr lang="en-US" dirty="0">
                <a:latin typeface="Adobe Garamond Pro" panose="02020502060506020403" pitchFamily="18" charset="0"/>
              </a:rPr>
              <a:t>. (1) In this Act</a:t>
            </a:r>
            <a:r>
              <a:rPr lang="en-US" dirty="0" smtClean="0">
                <a:latin typeface="Adobe Garamond Pro" panose="02020502060506020403" pitchFamily="18" charset="0"/>
              </a:rPr>
              <a:t>, …</a:t>
            </a:r>
          </a:p>
          <a:p>
            <a:pPr marL="0" indent="0">
              <a:buNone/>
            </a:pPr>
            <a:r>
              <a:rPr lang="en-US" dirty="0">
                <a:latin typeface="Adobe Garamond Pro" panose="02020502060506020403" pitchFamily="18" charset="0"/>
              </a:rPr>
              <a:t>“child” includes a legally adopted child and a child adopted in accordance with Indian custom;</a:t>
            </a:r>
            <a:endParaRPr lang="en-CA" dirty="0">
              <a:latin typeface="Adobe Garamond Pro" panose="02020502060506020403" pitchFamily="18" charset="0"/>
            </a:endParaRPr>
          </a:p>
          <a:p>
            <a:pPr marL="0" indent="0">
              <a:buNone/>
            </a:pPr>
            <a:endParaRPr lang="en-CA" dirty="0">
              <a:latin typeface="Adobe Garamond Pro" panose="02020502060506020403" pitchFamily="18" charset="0"/>
            </a:endParaRPr>
          </a:p>
          <a:p>
            <a:pPr marL="0" indent="0">
              <a:buNone/>
            </a:pPr>
            <a:endParaRPr lang="en-US" dirty="0" smtClean="0"/>
          </a:p>
        </p:txBody>
      </p:sp>
      <p:sp>
        <p:nvSpPr>
          <p:cNvPr id="5" name="Footer Placeholder 4"/>
          <p:cNvSpPr>
            <a:spLocks noGrp="1"/>
          </p:cNvSpPr>
          <p:nvPr>
            <p:ph type="ftr" sz="quarter" idx="11"/>
          </p:nvPr>
        </p:nvSpPr>
        <p:spPr/>
        <p:txBody>
          <a:bodyPr/>
          <a:lstStyle/>
          <a:p>
            <a:fld id="{B6420F40-ACA8-4260-87EA-D650F1CBFABD}" type="slidenum">
              <a:rPr lang="en-US" smtClean="0"/>
              <a:t>20</a:t>
            </a:fld>
            <a:endParaRPr lang="en-US" dirty="0"/>
          </a:p>
        </p:txBody>
      </p:sp>
    </p:spTree>
    <p:extLst>
      <p:ext uri="{BB962C8B-B14F-4D97-AF65-F5344CB8AC3E}">
        <p14:creationId xmlns:p14="http://schemas.microsoft.com/office/powerpoint/2010/main" val="2559583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CA" dirty="0"/>
              <a:t>Duties of Indigenous Peoples </a:t>
            </a:r>
            <a:r>
              <a:rPr lang="en-CA" dirty="0" smtClean="0"/>
              <a:t>in relation to </a:t>
            </a:r>
            <a:r>
              <a:rPr lang="en-CA" dirty="0"/>
              <a:t>Children</a:t>
            </a:r>
            <a:endParaRPr lang="en-US" dirty="0"/>
          </a:p>
        </p:txBody>
      </p:sp>
      <p:sp>
        <p:nvSpPr>
          <p:cNvPr id="17" name="Content Placeholder 16"/>
          <p:cNvSpPr>
            <a:spLocks noGrp="1"/>
          </p:cNvSpPr>
          <p:nvPr>
            <p:ph idx="1"/>
          </p:nvPr>
        </p:nvSpPr>
        <p:spPr/>
        <p:txBody>
          <a:bodyPr>
            <a:normAutofit fontScale="70000" lnSpcReduction="20000"/>
          </a:bodyPr>
          <a:lstStyle/>
          <a:p>
            <a:pPr marL="0" indent="0">
              <a:buNone/>
            </a:pPr>
            <a:r>
              <a:rPr lang="en-US" b="1" dirty="0">
                <a:latin typeface="Adobe Garamond Pro" panose="02020502060506020403" pitchFamily="18" charset="0"/>
              </a:rPr>
              <a:t>UN Convention on the Rights of the Child</a:t>
            </a:r>
          </a:p>
          <a:p>
            <a:pPr marL="0" indent="0">
              <a:buNone/>
            </a:pPr>
            <a:r>
              <a:rPr lang="en-US" dirty="0">
                <a:latin typeface="Adobe Garamond Pro" panose="02020502060506020403" pitchFamily="18" charset="0"/>
              </a:rPr>
              <a:t>Article 4 “Governments have a responsibility to take all available measures to make sure children’s rights are respected, protected and fulfilled</a:t>
            </a:r>
            <a:r>
              <a:rPr lang="en-US" dirty="0" smtClean="0">
                <a:latin typeface="Adobe Garamond Pro" panose="02020502060506020403" pitchFamily="18" charset="0"/>
              </a:rPr>
              <a:t>.”</a:t>
            </a:r>
          </a:p>
          <a:p>
            <a:pPr marL="0" indent="0">
              <a:buNone/>
            </a:pPr>
            <a:endParaRPr lang="en-US" sz="2900" dirty="0">
              <a:latin typeface="Adobe Garamond Pro" panose="02020502060506020403" pitchFamily="18" charset="0"/>
            </a:endParaRPr>
          </a:p>
          <a:p>
            <a:pPr lvl="1"/>
            <a:r>
              <a:rPr lang="en-CA" sz="2900" dirty="0" smtClean="0">
                <a:latin typeface="Adobe Garamond Pro" panose="02020502060506020403" pitchFamily="18" charset="0"/>
              </a:rPr>
              <a:t>When Parents are unable to Parent, </a:t>
            </a:r>
            <a:r>
              <a:rPr lang="en-CA" sz="2900" dirty="0">
                <a:latin typeface="Adobe Garamond Pro" panose="02020502060506020403" pitchFamily="18" charset="0"/>
              </a:rPr>
              <a:t>w</a:t>
            </a:r>
            <a:r>
              <a:rPr lang="en-CA" sz="2900" dirty="0" smtClean="0">
                <a:latin typeface="Adobe Garamond Pro" panose="02020502060506020403" pitchFamily="18" charset="0"/>
              </a:rPr>
              <a:t>hat </a:t>
            </a:r>
            <a:r>
              <a:rPr lang="en-CA" sz="2900" dirty="0">
                <a:latin typeface="Adobe Garamond Pro" panose="02020502060506020403" pitchFamily="18" charset="0"/>
              </a:rPr>
              <a:t>duties </a:t>
            </a:r>
            <a:r>
              <a:rPr lang="en-CA" sz="2900" dirty="0" smtClean="0">
                <a:latin typeface="Adobe Garamond Pro" panose="02020502060506020403" pitchFamily="18" charset="0"/>
              </a:rPr>
              <a:t>do </a:t>
            </a:r>
            <a:r>
              <a:rPr lang="en-CA" sz="2900" dirty="0">
                <a:latin typeface="Adobe Garamond Pro" panose="02020502060506020403" pitchFamily="18" charset="0"/>
              </a:rPr>
              <a:t>First Nations </a:t>
            </a:r>
            <a:r>
              <a:rPr lang="en-CA" sz="2900" dirty="0" smtClean="0">
                <a:latin typeface="Adobe Garamond Pro" panose="02020502060506020403" pitchFamily="18" charset="0"/>
              </a:rPr>
              <a:t>have in relation to parenting and seeking reconciliation?</a:t>
            </a:r>
          </a:p>
          <a:p>
            <a:pPr lvl="1"/>
            <a:r>
              <a:rPr lang="en-US" sz="2900" dirty="0" smtClean="0">
                <a:latin typeface="Adobe Garamond Pro" panose="02020502060506020403" pitchFamily="18" charset="0"/>
              </a:rPr>
              <a:t>The Duty and Obligation to Future Generations</a:t>
            </a:r>
          </a:p>
          <a:p>
            <a:pPr lvl="1"/>
            <a:r>
              <a:rPr lang="en-US" sz="2900" dirty="0" smtClean="0">
                <a:latin typeface="Adobe Garamond Pro" panose="02020502060506020403" pitchFamily="18" charset="0"/>
              </a:rPr>
              <a:t>Sacred Duty of Indigenous Peoples to Undertake Work to Overcome History of Alienation</a:t>
            </a:r>
            <a:endParaRPr lang="en-CA" sz="2900" dirty="0">
              <a:latin typeface="Adobe Garamond Pro" panose="02020502060506020403" pitchFamily="18" charset="0"/>
            </a:endParaRPr>
          </a:p>
          <a:p>
            <a:pPr lvl="1"/>
            <a:r>
              <a:rPr lang="en-CA" sz="2900" dirty="0">
                <a:latin typeface="Adobe Garamond Pro" panose="02020502060506020403" pitchFamily="18" charset="0"/>
              </a:rPr>
              <a:t>How can they be upheld</a:t>
            </a:r>
            <a:r>
              <a:rPr lang="en-CA" sz="2900" dirty="0" smtClean="0">
                <a:latin typeface="Adobe Garamond Pro" panose="02020502060506020403" pitchFamily="18" charset="0"/>
              </a:rPr>
              <a:t>?</a:t>
            </a:r>
          </a:p>
          <a:p>
            <a:pPr lvl="1"/>
            <a:r>
              <a:rPr lang="en-US" sz="2900" dirty="0" smtClean="0">
                <a:latin typeface="Adobe Garamond Pro" panose="02020502060506020403" pitchFamily="18" charset="0"/>
              </a:rPr>
              <a:t>Customary Indigenous Law of Adoption is a manifestation of the Right of Self-Government that is constitutionally recognized and protected</a:t>
            </a:r>
          </a:p>
          <a:p>
            <a:pPr lvl="1"/>
            <a:r>
              <a:rPr lang="en-US" sz="2900" dirty="0" smtClean="0">
                <a:latin typeface="Adobe Garamond Pro" panose="02020502060506020403" pitchFamily="18" charset="0"/>
              </a:rPr>
              <a:t>Utilizing Authority of Our Peoples to Repair Damage, to Protect Families, to Care for Children</a:t>
            </a:r>
          </a:p>
          <a:p>
            <a:pPr lvl="1"/>
            <a:endParaRPr lang="en-CA" dirty="0"/>
          </a:p>
          <a:p>
            <a:pPr marL="0" indent="0">
              <a:buNone/>
            </a:pPr>
            <a:endParaRPr lang="en-CA" dirty="0">
              <a:latin typeface="Adobe Garamond Pro" panose="02020502060506020403" pitchFamily="18" charset="0"/>
            </a:endParaRPr>
          </a:p>
          <a:p>
            <a:pPr marL="0" indent="0">
              <a:buNone/>
            </a:pPr>
            <a:endParaRPr lang="en-US" dirty="0" smtClean="0"/>
          </a:p>
        </p:txBody>
      </p:sp>
      <p:sp>
        <p:nvSpPr>
          <p:cNvPr id="5" name="Footer Placeholder 4"/>
          <p:cNvSpPr>
            <a:spLocks noGrp="1"/>
          </p:cNvSpPr>
          <p:nvPr>
            <p:ph type="ftr" sz="quarter" idx="11"/>
          </p:nvPr>
        </p:nvSpPr>
        <p:spPr/>
        <p:txBody>
          <a:bodyPr/>
          <a:lstStyle/>
          <a:p>
            <a:fld id="{B6420F40-ACA8-4260-87EA-D650F1CBFABD}" type="slidenum">
              <a:rPr lang="en-US" smtClean="0"/>
              <a:t>21</a:t>
            </a:fld>
            <a:endParaRPr lang="en-US" dirty="0"/>
          </a:p>
        </p:txBody>
      </p:sp>
    </p:spTree>
    <p:extLst>
      <p:ext uri="{BB962C8B-B14F-4D97-AF65-F5344CB8AC3E}">
        <p14:creationId xmlns:p14="http://schemas.microsoft.com/office/powerpoint/2010/main" val="9464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CA" dirty="0"/>
              <a:t>Rights of Indigenous Peoples </a:t>
            </a:r>
            <a:r>
              <a:rPr lang="en-CA" dirty="0" smtClean="0"/>
              <a:t>in relation to </a:t>
            </a:r>
            <a:r>
              <a:rPr lang="en-CA" dirty="0"/>
              <a:t>Children</a:t>
            </a:r>
            <a:endParaRPr lang="en-US" dirty="0"/>
          </a:p>
        </p:txBody>
      </p:sp>
      <p:sp>
        <p:nvSpPr>
          <p:cNvPr id="17" name="Content Placeholder 16"/>
          <p:cNvSpPr>
            <a:spLocks noGrp="1"/>
          </p:cNvSpPr>
          <p:nvPr>
            <p:ph idx="1"/>
          </p:nvPr>
        </p:nvSpPr>
        <p:spPr/>
        <p:txBody>
          <a:bodyPr>
            <a:normAutofit/>
          </a:bodyPr>
          <a:lstStyle/>
          <a:p>
            <a:pPr marL="0" indent="0">
              <a:buNone/>
            </a:pPr>
            <a:endParaRPr lang="en-CA" dirty="0">
              <a:latin typeface="Adobe Garamond Pro" panose="02020502060506020403" pitchFamily="18" charset="0"/>
            </a:endParaRPr>
          </a:p>
          <a:p>
            <a:pPr marL="0" indent="0">
              <a:buNone/>
            </a:pPr>
            <a:endParaRPr lang="en-US" dirty="0" smtClean="0"/>
          </a:p>
        </p:txBody>
      </p:sp>
      <p:sp>
        <p:nvSpPr>
          <p:cNvPr id="5" name="Footer Placeholder 4"/>
          <p:cNvSpPr>
            <a:spLocks noGrp="1"/>
          </p:cNvSpPr>
          <p:nvPr>
            <p:ph type="ftr" sz="quarter" idx="11"/>
          </p:nvPr>
        </p:nvSpPr>
        <p:spPr/>
        <p:txBody>
          <a:bodyPr/>
          <a:lstStyle/>
          <a:p>
            <a:fld id="{B6420F40-ACA8-4260-87EA-D650F1CBFABD}" type="slidenum">
              <a:rPr lang="en-US" smtClean="0"/>
              <a:t>22</a:t>
            </a:fld>
            <a:endParaRPr lang="en-US" dirty="0"/>
          </a:p>
        </p:txBody>
      </p:sp>
      <p:sp>
        <p:nvSpPr>
          <p:cNvPr id="3" name="TextBox 2"/>
          <p:cNvSpPr txBox="1"/>
          <p:nvPr/>
        </p:nvSpPr>
        <p:spPr>
          <a:xfrm>
            <a:off x="457200" y="1386033"/>
            <a:ext cx="8155172" cy="4801314"/>
          </a:xfrm>
          <a:prstGeom prst="rect">
            <a:avLst/>
          </a:prstGeom>
          <a:noFill/>
        </p:spPr>
        <p:txBody>
          <a:bodyPr wrap="square" rtlCol="0">
            <a:spAutoFit/>
          </a:bodyPr>
          <a:lstStyle/>
          <a:p>
            <a:r>
              <a:rPr lang="en-US" b="1" dirty="0" smtClean="0">
                <a:latin typeface="Adobe Garamond Pro" panose="02020502060506020403" pitchFamily="18" charset="0"/>
              </a:rPr>
              <a:t>UN </a:t>
            </a:r>
            <a:r>
              <a:rPr lang="en-US" b="1" dirty="0">
                <a:latin typeface="Adobe Garamond Pro" panose="02020502060506020403" pitchFamily="18" charset="0"/>
              </a:rPr>
              <a:t>Declaration on Rights of Indigenous </a:t>
            </a:r>
            <a:r>
              <a:rPr lang="en-US" b="1" dirty="0" smtClean="0">
                <a:latin typeface="Adobe Garamond Pro" panose="02020502060506020403" pitchFamily="18" charset="0"/>
              </a:rPr>
              <a:t>Peoples</a:t>
            </a:r>
          </a:p>
          <a:p>
            <a:endParaRPr lang="en-US" dirty="0" smtClean="0">
              <a:latin typeface="Adobe Garamond Pro" panose="02020502060506020403" pitchFamily="18" charset="0"/>
            </a:endParaRPr>
          </a:p>
          <a:p>
            <a:r>
              <a:rPr lang="en-CA" dirty="0" smtClean="0">
                <a:latin typeface="Adobe Garamond Pro" panose="02020502060506020403" pitchFamily="18" charset="0"/>
              </a:rPr>
              <a:t>… Recognizing </a:t>
            </a:r>
            <a:r>
              <a:rPr lang="en-CA" dirty="0">
                <a:latin typeface="Adobe Garamond Pro" panose="02020502060506020403" pitchFamily="18" charset="0"/>
              </a:rPr>
              <a:t>in particular the right of indigenous families and communities to retain shared responsibility for the upbringing, training, education and well-being of their children, consistent with the rights of the child</a:t>
            </a:r>
            <a:r>
              <a:rPr lang="en-CA" dirty="0" smtClean="0">
                <a:latin typeface="Adobe Garamond Pro" panose="02020502060506020403" pitchFamily="18" charset="0"/>
              </a:rPr>
              <a:t>, …</a:t>
            </a:r>
            <a:endParaRPr lang="en-CA" dirty="0">
              <a:latin typeface="Adobe Garamond Pro" panose="02020502060506020403" pitchFamily="18" charset="0"/>
            </a:endParaRPr>
          </a:p>
          <a:p>
            <a:r>
              <a:rPr lang="en-CA" dirty="0">
                <a:latin typeface="Adobe Garamond Pro" panose="02020502060506020403" pitchFamily="18" charset="0"/>
              </a:rPr>
              <a:t>Article </a:t>
            </a:r>
            <a:r>
              <a:rPr lang="en-CA" dirty="0" smtClean="0">
                <a:latin typeface="Adobe Garamond Pro" panose="02020502060506020403" pitchFamily="18" charset="0"/>
              </a:rPr>
              <a:t>3: Indigenous </a:t>
            </a:r>
            <a:r>
              <a:rPr lang="en-CA" dirty="0">
                <a:latin typeface="Adobe Garamond Pro" panose="02020502060506020403" pitchFamily="18" charset="0"/>
              </a:rPr>
              <a:t>peoples have the right to self-determination. By virtue of that right they freely determine their political status and freely pursue their economic, social and cultural development.</a:t>
            </a:r>
          </a:p>
          <a:p>
            <a:r>
              <a:rPr lang="en-CA" dirty="0">
                <a:latin typeface="Adobe Garamond Pro" panose="02020502060506020403" pitchFamily="18" charset="0"/>
              </a:rPr>
              <a:t>Article </a:t>
            </a:r>
            <a:r>
              <a:rPr lang="en-CA" dirty="0" smtClean="0">
                <a:latin typeface="Adobe Garamond Pro" panose="02020502060506020403" pitchFamily="18" charset="0"/>
              </a:rPr>
              <a:t>4: Indigenous </a:t>
            </a:r>
            <a:r>
              <a:rPr lang="en-CA" dirty="0">
                <a:latin typeface="Adobe Garamond Pro" panose="02020502060506020403" pitchFamily="18" charset="0"/>
              </a:rPr>
              <a:t>peoples, in exercising their right to self-determination, have the right to autonomy or self-government in matters relating to their internal and local affairs, as well as ways and means for financing their autonomous functions.</a:t>
            </a:r>
          </a:p>
          <a:p>
            <a:r>
              <a:rPr lang="en-CA" dirty="0">
                <a:latin typeface="Adobe Garamond Pro" panose="02020502060506020403" pitchFamily="18" charset="0"/>
              </a:rPr>
              <a:t>Article </a:t>
            </a:r>
            <a:r>
              <a:rPr lang="en-CA" dirty="0" smtClean="0">
                <a:latin typeface="Adobe Garamond Pro" panose="02020502060506020403" pitchFamily="18" charset="0"/>
              </a:rPr>
              <a:t>7: 1.Indigenous </a:t>
            </a:r>
            <a:r>
              <a:rPr lang="en-CA" dirty="0">
                <a:latin typeface="Adobe Garamond Pro" panose="02020502060506020403" pitchFamily="18" charset="0"/>
              </a:rPr>
              <a:t>individuals have the rights to life, physical and mental integrity, liberty and security of person. 2. Indigenous peoples have the collective right to live in freedom, peace and security as distinct peoples and shall not be subjected to any act of genocide or any other act of violence, including forcibly removing children of the group to another group.</a:t>
            </a:r>
          </a:p>
          <a:p>
            <a:endParaRPr lang="en-CA" dirty="0"/>
          </a:p>
        </p:txBody>
      </p:sp>
    </p:spTree>
    <p:extLst>
      <p:ext uri="{BB962C8B-B14F-4D97-AF65-F5344CB8AC3E}">
        <p14:creationId xmlns:p14="http://schemas.microsoft.com/office/powerpoint/2010/main" val="305801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CA" dirty="0"/>
              <a:t>Rights of Indigenous Peoples </a:t>
            </a:r>
            <a:r>
              <a:rPr lang="en-CA" dirty="0" smtClean="0"/>
              <a:t>in relation to </a:t>
            </a:r>
            <a:r>
              <a:rPr lang="en-CA" dirty="0"/>
              <a:t>Children</a:t>
            </a:r>
            <a:endParaRPr lang="en-US" dirty="0"/>
          </a:p>
        </p:txBody>
      </p:sp>
      <p:sp>
        <p:nvSpPr>
          <p:cNvPr id="17" name="Content Placeholder 16"/>
          <p:cNvSpPr>
            <a:spLocks noGrp="1"/>
          </p:cNvSpPr>
          <p:nvPr>
            <p:ph idx="1"/>
          </p:nvPr>
        </p:nvSpPr>
        <p:spPr/>
        <p:txBody>
          <a:bodyPr>
            <a:normAutofit/>
          </a:bodyPr>
          <a:lstStyle/>
          <a:p>
            <a:pPr marL="0" indent="0">
              <a:buNone/>
            </a:pPr>
            <a:endParaRPr lang="en-CA" dirty="0">
              <a:latin typeface="Adobe Garamond Pro" panose="02020502060506020403" pitchFamily="18" charset="0"/>
            </a:endParaRPr>
          </a:p>
          <a:p>
            <a:pPr marL="0" indent="0">
              <a:buNone/>
            </a:pPr>
            <a:endParaRPr lang="en-US" dirty="0" smtClean="0"/>
          </a:p>
        </p:txBody>
      </p:sp>
      <p:sp>
        <p:nvSpPr>
          <p:cNvPr id="5" name="Footer Placeholder 4"/>
          <p:cNvSpPr>
            <a:spLocks noGrp="1"/>
          </p:cNvSpPr>
          <p:nvPr>
            <p:ph type="ftr" sz="quarter" idx="11"/>
          </p:nvPr>
        </p:nvSpPr>
        <p:spPr/>
        <p:txBody>
          <a:bodyPr/>
          <a:lstStyle/>
          <a:p>
            <a:fld id="{B6420F40-ACA8-4260-87EA-D650F1CBFABD}" type="slidenum">
              <a:rPr lang="en-US" smtClean="0"/>
              <a:t>23</a:t>
            </a:fld>
            <a:endParaRPr lang="en-US" dirty="0"/>
          </a:p>
        </p:txBody>
      </p:sp>
      <p:sp>
        <p:nvSpPr>
          <p:cNvPr id="3" name="TextBox 2"/>
          <p:cNvSpPr txBox="1"/>
          <p:nvPr/>
        </p:nvSpPr>
        <p:spPr>
          <a:xfrm>
            <a:off x="457200" y="1386033"/>
            <a:ext cx="8155172" cy="4801314"/>
          </a:xfrm>
          <a:prstGeom prst="rect">
            <a:avLst/>
          </a:prstGeom>
          <a:noFill/>
        </p:spPr>
        <p:txBody>
          <a:bodyPr wrap="square" rtlCol="0">
            <a:spAutoFit/>
          </a:bodyPr>
          <a:lstStyle/>
          <a:p>
            <a:r>
              <a:rPr lang="en-US" b="1" dirty="0" smtClean="0">
                <a:latin typeface="Adobe Garamond Pro" panose="02020502060506020403" pitchFamily="18" charset="0"/>
              </a:rPr>
              <a:t>UN </a:t>
            </a:r>
            <a:r>
              <a:rPr lang="en-US" b="1" dirty="0">
                <a:latin typeface="Adobe Garamond Pro" panose="02020502060506020403" pitchFamily="18" charset="0"/>
              </a:rPr>
              <a:t>Declaration on Rights of Indigenous </a:t>
            </a:r>
            <a:r>
              <a:rPr lang="en-US" b="1" dirty="0" smtClean="0">
                <a:latin typeface="Adobe Garamond Pro" panose="02020502060506020403" pitchFamily="18" charset="0"/>
              </a:rPr>
              <a:t>Peoples</a:t>
            </a:r>
          </a:p>
          <a:p>
            <a:endParaRPr lang="en-US" dirty="0" smtClean="0">
              <a:latin typeface="Adobe Garamond Pro" panose="02020502060506020403" pitchFamily="18" charset="0"/>
            </a:endParaRPr>
          </a:p>
          <a:p>
            <a:r>
              <a:rPr lang="en-CA" dirty="0">
                <a:latin typeface="Adobe Garamond Pro" panose="02020502060506020403" pitchFamily="18" charset="0"/>
              </a:rPr>
              <a:t>Article 8</a:t>
            </a:r>
          </a:p>
          <a:p>
            <a:r>
              <a:rPr lang="en-CA" dirty="0">
                <a:latin typeface="Adobe Garamond Pro" panose="02020502060506020403" pitchFamily="18" charset="0"/>
              </a:rPr>
              <a:t>1. Indigenous peoples and individuals have the right not to be subjected to forced assimilation or destruction of their culture.</a:t>
            </a:r>
          </a:p>
          <a:p>
            <a:r>
              <a:rPr lang="en-CA" dirty="0">
                <a:latin typeface="Adobe Garamond Pro" panose="02020502060506020403" pitchFamily="18" charset="0"/>
              </a:rPr>
              <a:t>2. States shall provide effective mechanisms for prevention of, and redress for:</a:t>
            </a:r>
          </a:p>
          <a:p>
            <a:r>
              <a:rPr lang="en-CA" dirty="0">
                <a:latin typeface="Adobe Garamond Pro" panose="02020502060506020403" pitchFamily="18" charset="0"/>
              </a:rPr>
              <a:t>(a) Any action which has the aim or effect of depriving them of their integrity as distinct peoples, or of their cultural values or ethnic identities;</a:t>
            </a:r>
          </a:p>
          <a:p>
            <a:r>
              <a:rPr lang="en-CA" dirty="0" smtClean="0">
                <a:latin typeface="Adobe Garamond Pro" panose="02020502060506020403" pitchFamily="18" charset="0"/>
              </a:rPr>
              <a:t>…</a:t>
            </a:r>
            <a:endParaRPr lang="en-CA" dirty="0">
              <a:latin typeface="Adobe Garamond Pro" panose="02020502060506020403" pitchFamily="18" charset="0"/>
            </a:endParaRPr>
          </a:p>
          <a:p>
            <a:r>
              <a:rPr lang="en-CA" dirty="0">
                <a:latin typeface="Adobe Garamond Pro" panose="02020502060506020403" pitchFamily="18" charset="0"/>
              </a:rPr>
              <a:t>(c) Any form of forced population transfer which has the aim or effect of violating or undermining any of their rights;</a:t>
            </a:r>
          </a:p>
          <a:p>
            <a:r>
              <a:rPr lang="en-CA" dirty="0">
                <a:latin typeface="Adobe Garamond Pro" panose="02020502060506020403" pitchFamily="18" charset="0"/>
              </a:rPr>
              <a:t>(d) Any form of forced assimilation or integration</a:t>
            </a:r>
            <a:r>
              <a:rPr lang="en-CA" dirty="0" smtClean="0">
                <a:latin typeface="Adobe Garamond Pro" panose="02020502060506020403" pitchFamily="18" charset="0"/>
              </a:rPr>
              <a:t>; …</a:t>
            </a:r>
            <a:r>
              <a:rPr lang="en-CA" dirty="0">
                <a:latin typeface="Adobe Garamond Pro" panose="02020502060506020403" pitchFamily="18" charset="0"/>
              </a:rPr>
              <a:t> </a:t>
            </a:r>
          </a:p>
          <a:p>
            <a:endParaRPr lang="en-CA" dirty="0" smtClean="0">
              <a:latin typeface="Adobe Garamond Pro" panose="02020502060506020403" pitchFamily="18" charset="0"/>
            </a:endParaRPr>
          </a:p>
          <a:p>
            <a:r>
              <a:rPr lang="en-CA" dirty="0" smtClean="0">
                <a:latin typeface="Adobe Garamond Pro" panose="02020502060506020403" pitchFamily="18" charset="0"/>
              </a:rPr>
              <a:t>Article </a:t>
            </a:r>
            <a:r>
              <a:rPr lang="en-CA" dirty="0">
                <a:latin typeface="Adobe Garamond Pro" panose="02020502060506020403" pitchFamily="18" charset="0"/>
              </a:rPr>
              <a:t>9</a:t>
            </a:r>
          </a:p>
          <a:p>
            <a:r>
              <a:rPr lang="en-CA" dirty="0">
                <a:latin typeface="Adobe Garamond Pro" panose="02020502060506020403" pitchFamily="18" charset="0"/>
              </a:rPr>
              <a:t>Indigenous peoples and individuals have the right to belong to an indigenous community or nation, in accordance with the traditions and customs of the community or nation concerned. No discrimination of any kind may arise from the exercise of such a right</a:t>
            </a:r>
            <a:r>
              <a:rPr lang="en-CA" dirty="0" smtClean="0">
                <a:latin typeface="Adobe Garamond Pro" panose="02020502060506020403" pitchFamily="18" charset="0"/>
              </a:rPr>
              <a:t>.</a:t>
            </a:r>
            <a:endParaRPr lang="en-CA" dirty="0">
              <a:latin typeface="Adobe Garamond Pro" panose="02020502060506020403" pitchFamily="18" charset="0"/>
            </a:endParaRPr>
          </a:p>
        </p:txBody>
      </p:sp>
    </p:spTree>
    <p:extLst>
      <p:ext uri="{BB962C8B-B14F-4D97-AF65-F5344CB8AC3E}">
        <p14:creationId xmlns:p14="http://schemas.microsoft.com/office/powerpoint/2010/main" val="1671447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CA" dirty="0"/>
              <a:t>Rights of Indigenous Peoples </a:t>
            </a:r>
            <a:r>
              <a:rPr lang="en-CA" dirty="0" smtClean="0"/>
              <a:t>in relation to </a:t>
            </a:r>
            <a:r>
              <a:rPr lang="en-CA" dirty="0"/>
              <a:t>Children</a:t>
            </a:r>
            <a:endParaRPr lang="en-US" dirty="0"/>
          </a:p>
        </p:txBody>
      </p:sp>
      <p:sp>
        <p:nvSpPr>
          <p:cNvPr id="17" name="Content Placeholder 16"/>
          <p:cNvSpPr>
            <a:spLocks noGrp="1"/>
          </p:cNvSpPr>
          <p:nvPr>
            <p:ph idx="1"/>
          </p:nvPr>
        </p:nvSpPr>
        <p:spPr/>
        <p:txBody>
          <a:bodyPr>
            <a:normAutofit/>
          </a:bodyPr>
          <a:lstStyle/>
          <a:p>
            <a:pPr marL="0" indent="0">
              <a:buNone/>
            </a:pPr>
            <a:endParaRPr lang="en-CA" dirty="0">
              <a:latin typeface="Adobe Garamond Pro" panose="02020502060506020403" pitchFamily="18" charset="0"/>
            </a:endParaRPr>
          </a:p>
          <a:p>
            <a:pPr marL="0" indent="0">
              <a:buNone/>
            </a:pPr>
            <a:endParaRPr lang="en-US" dirty="0" smtClean="0"/>
          </a:p>
        </p:txBody>
      </p:sp>
      <p:sp>
        <p:nvSpPr>
          <p:cNvPr id="5" name="Footer Placeholder 4"/>
          <p:cNvSpPr>
            <a:spLocks noGrp="1"/>
          </p:cNvSpPr>
          <p:nvPr>
            <p:ph type="ftr" sz="quarter" idx="11"/>
          </p:nvPr>
        </p:nvSpPr>
        <p:spPr/>
        <p:txBody>
          <a:bodyPr/>
          <a:lstStyle/>
          <a:p>
            <a:fld id="{B6420F40-ACA8-4260-87EA-D650F1CBFABD}" type="slidenum">
              <a:rPr lang="en-US" smtClean="0"/>
              <a:t>24</a:t>
            </a:fld>
            <a:endParaRPr lang="en-US" dirty="0"/>
          </a:p>
        </p:txBody>
      </p:sp>
      <p:sp>
        <p:nvSpPr>
          <p:cNvPr id="3" name="TextBox 2"/>
          <p:cNvSpPr txBox="1"/>
          <p:nvPr/>
        </p:nvSpPr>
        <p:spPr>
          <a:xfrm>
            <a:off x="457200" y="1386033"/>
            <a:ext cx="8155172" cy="5632311"/>
          </a:xfrm>
          <a:prstGeom prst="rect">
            <a:avLst/>
          </a:prstGeom>
          <a:noFill/>
        </p:spPr>
        <p:txBody>
          <a:bodyPr wrap="square" rtlCol="0">
            <a:spAutoFit/>
          </a:bodyPr>
          <a:lstStyle/>
          <a:p>
            <a:r>
              <a:rPr lang="en-US" dirty="0" smtClean="0">
                <a:latin typeface="Adobe Garamond Pro" panose="02020502060506020403" pitchFamily="18" charset="0"/>
              </a:rPr>
              <a:t>Statutory </a:t>
            </a:r>
            <a:r>
              <a:rPr lang="en-US" dirty="0">
                <a:latin typeface="Adobe Garamond Pro" panose="02020502060506020403" pitchFamily="18" charset="0"/>
              </a:rPr>
              <a:t>Rights of First </a:t>
            </a:r>
            <a:r>
              <a:rPr lang="en-US" dirty="0" smtClean="0">
                <a:latin typeface="Adobe Garamond Pro" panose="02020502060506020403" pitchFamily="18" charset="0"/>
              </a:rPr>
              <a:t>Nations</a:t>
            </a:r>
          </a:p>
          <a:p>
            <a:r>
              <a:rPr lang="en-US" dirty="0">
                <a:latin typeface="Adobe Garamond Pro" panose="02020502060506020403" pitchFamily="18" charset="0"/>
              </a:rPr>
              <a:t>Adoption Act, RSBC 1996, c 5.</a:t>
            </a:r>
          </a:p>
          <a:p>
            <a:r>
              <a:rPr lang="en-US" dirty="0">
                <a:latin typeface="Adobe Garamond Pro" panose="02020502060506020403" pitchFamily="18" charset="0"/>
              </a:rPr>
              <a:t>Discussion with aboriginal communities</a:t>
            </a:r>
          </a:p>
          <a:p>
            <a:r>
              <a:rPr lang="en-US" dirty="0">
                <a:latin typeface="Adobe Garamond Pro" panose="02020502060506020403" pitchFamily="18" charset="0"/>
              </a:rPr>
              <a:t>7  (1) Before placing an aboriginal child for adoption, a director or an adoption agency must make reasonable efforts to discuss the child's placement with the following:</a:t>
            </a:r>
          </a:p>
          <a:p>
            <a:r>
              <a:rPr lang="en-US" dirty="0" smtClean="0">
                <a:latin typeface="Adobe Garamond Pro" panose="02020502060506020403" pitchFamily="18" charset="0"/>
              </a:rPr>
              <a:t>[First Nations Designated Representatives]</a:t>
            </a:r>
          </a:p>
          <a:p>
            <a:r>
              <a:rPr lang="en-US" dirty="0">
                <a:latin typeface="Adobe Garamond Pro" panose="02020502060506020403" pitchFamily="18" charset="0"/>
              </a:rPr>
              <a:t>(2) Subsection (1) does not apply</a:t>
            </a:r>
          </a:p>
          <a:p>
            <a:r>
              <a:rPr lang="en-US" dirty="0">
                <a:latin typeface="Adobe Garamond Pro" panose="02020502060506020403" pitchFamily="18" charset="0"/>
              </a:rPr>
              <a:t>(a) if the child is 12 years of age or over and objects to the discussion taking place, or</a:t>
            </a:r>
          </a:p>
          <a:p>
            <a:r>
              <a:rPr lang="en-US" dirty="0">
                <a:latin typeface="Adobe Garamond Pro" panose="02020502060506020403" pitchFamily="18" charset="0"/>
              </a:rPr>
              <a:t>(b) if the parent or other guardian of the child who requested that the child be placed for adoption objects to the discussion taking place.</a:t>
            </a:r>
          </a:p>
          <a:p>
            <a:endParaRPr lang="en-US" dirty="0" smtClean="0">
              <a:latin typeface="Adobe Garamond Pro" panose="02020502060506020403" pitchFamily="18" charset="0"/>
            </a:endParaRPr>
          </a:p>
          <a:p>
            <a:r>
              <a:rPr lang="en-US" dirty="0">
                <a:latin typeface="Adobe Garamond Pro" panose="02020502060506020403" pitchFamily="18" charset="0"/>
              </a:rPr>
              <a:t>Minister's authority to make agreements</a:t>
            </a:r>
          </a:p>
          <a:p>
            <a:r>
              <a:rPr lang="en-US" dirty="0">
                <a:latin typeface="Adobe Garamond Pro" panose="02020502060506020403" pitchFamily="18" charset="0"/>
              </a:rPr>
              <a:t>76  For the purposes of this Act, the minister may make an agreement with any of the following:</a:t>
            </a:r>
          </a:p>
          <a:p>
            <a:r>
              <a:rPr lang="en-US" dirty="0">
                <a:latin typeface="Adobe Garamond Pro" panose="02020502060506020403" pitchFamily="18" charset="0"/>
              </a:rPr>
              <a:t>(a) any Indian band or a legal entity representing an aboriginal community;</a:t>
            </a:r>
          </a:p>
          <a:p>
            <a:r>
              <a:rPr lang="en-US" dirty="0">
                <a:latin typeface="Adobe Garamond Pro" panose="02020502060506020403" pitchFamily="18" charset="0"/>
              </a:rPr>
              <a:t>(a.1) the Nisga'a Nation or a Nisga'a Village;</a:t>
            </a:r>
          </a:p>
          <a:p>
            <a:r>
              <a:rPr lang="en-US" dirty="0">
                <a:latin typeface="Adobe Garamond Pro" panose="02020502060506020403" pitchFamily="18" charset="0"/>
              </a:rPr>
              <a:t>(a.2) a treaty first nation</a:t>
            </a:r>
            <a:r>
              <a:rPr lang="en-US" dirty="0" smtClean="0">
                <a:latin typeface="Adobe Garamond Pro" panose="02020502060506020403" pitchFamily="18" charset="0"/>
              </a:rPr>
              <a:t>;</a:t>
            </a:r>
          </a:p>
          <a:p>
            <a:endParaRPr lang="en-US" dirty="0" smtClean="0">
              <a:latin typeface="Adobe Garamond Pro" panose="02020502060506020403" pitchFamily="18" charset="0"/>
            </a:endParaRPr>
          </a:p>
          <a:p>
            <a:endParaRPr lang="en-US" dirty="0">
              <a:latin typeface="Adobe Garamond Pro" panose="02020502060506020403" pitchFamily="18" charset="0"/>
            </a:endParaRPr>
          </a:p>
          <a:p>
            <a:endParaRPr lang="en-US" dirty="0">
              <a:latin typeface="Adobe Garamond Pro" panose="02020502060506020403" pitchFamily="18" charset="0"/>
            </a:endParaRPr>
          </a:p>
        </p:txBody>
      </p:sp>
    </p:spTree>
    <p:extLst>
      <p:ext uri="{BB962C8B-B14F-4D97-AF65-F5344CB8AC3E}">
        <p14:creationId xmlns:p14="http://schemas.microsoft.com/office/powerpoint/2010/main" val="1543752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CA" dirty="0"/>
              <a:t>Rights of Indigenous Peoples </a:t>
            </a:r>
            <a:r>
              <a:rPr lang="en-CA" dirty="0" smtClean="0"/>
              <a:t>in relation to </a:t>
            </a:r>
            <a:r>
              <a:rPr lang="en-CA" dirty="0"/>
              <a:t>Children</a:t>
            </a:r>
            <a:endParaRPr lang="en-US" dirty="0"/>
          </a:p>
        </p:txBody>
      </p:sp>
      <p:sp>
        <p:nvSpPr>
          <p:cNvPr id="17" name="Content Placeholder 16"/>
          <p:cNvSpPr>
            <a:spLocks noGrp="1"/>
          </p:cNvSpPr>
          <p:nvPr>
            <p:ph idx="1"/>
          </p:nvPr>
        </p:nvSpPr>
        <p:spPr/>
        <p:txBody>
          <a:bodyPr>
            <a:normAutofit/>
          </a:bodyPr>
          <a:lstStyle/>
          <a:p>
            <a:pPr marL="0" indent="0">
              <a:buNone/>
            </a:pPr>
            <a:endParaRPr lang="en-CA" dirty="0">
              <a:latin typeface="Adobe Garamond Pro" panose="02020502060506020403" pitchFamily="18" charset="0"/>
            </a:endParaRPr>
          </a:p>
          <a:p>
            <a:pPr marL="0" indent="0">
              <a:buNone/>
            </a:pPr>
            <a:endParaRPr lang="en-US" dirty="0" smtClean="0"/>
          </a:p>
        </p:txBody>
      </p:sp>
      <p:sp>
        <p:nvSpPr>
          <p:cNvPr id="5" name="Footer Placeholder 4"/>
          <p:cNvSpPr>
            <a:spLocks noGrp="1"/>
          </p:cNvSpPr>
          <p:nvPr>
            <p:ph type="ftr" sz="quarter" idx="11"/>
          </p:nvPr>
        </p:nvSpPr>
        <p:spPr/>
        <p:txBody>
          <a:bodyPr/>
          <a:lstStyle/>
          <a:p>
            <a:fld id="{B6420F40-ACA8-4260-87EA-D650F1CBFABD}" type="slidenum">
              <a:rPr lang="en-US" smtClean="0"/>
              <a:t>25</a:t>
            </a:fld>
            <a:endParaRPr lang="en-US" dirty="0"/>
          </a:p>
        </p:txBody>
      </p:sp>
      <p:sp>
        <p:nvSpPr>
          <p:cNvPr id="3" name="TextBox 2"/>
          <p:cNvSpPr txBox="1"/>
          <p:nvPr/>
        </p:nvSpPr>
        <p:spPr>
          <a:xfrm>
            <a:off x="457200" y="1386033"/>
            <a:ext cx="8155172" cy="3416320"/>
          </a:xfrm>
          <a:prstGeom prst="rect">
            <a:avLst/>
          </a:prstGeom>
          <a:noFill/>
        </p:spPr>
        <p:txBody>
          <a:bodyPr wrap="square" rtlCol="0">
            <a:spAutoFit/>
          </a:bodyPr>
          <a:lstStyle/>
          <a:p>
            <a:endParaRPr lang="en-US" dirty="0">
              <a:latin typeface="Adobe Garamond Pro" panose="02020502060506020403" pitchFamily="18" charset="0"/>
            </a:endParaRPr>
          </a:p>
          <a:p>
            <a:pPr algn="ctr"/>
            <a:r>
              <a:rPr lang="en-US" b="1" dirty="0">
                <a:latin typeface="Adobe Garamond Pro" panose="02020502060506020403" pitchFamily="18" charset="0"/>
              </a:rPr>
              <a:t>Right of Self-Government under s. 35(1)</a:t>
            </a:r>
          </a:p>
          <a:p>
            <a:endParaRPr lang="en-US" dirty="0" smtClean="0">
              <a:latin typeface="Adobe Garamond Pro" panose="02020502060506020403" pitchFamily="18" charset="0"/>
            </a:endParaRPr>
          </a:p>
          <a:p>
            <a:r>
              <a:rPr lang="en-US" dirty="0">
                <a:latin typeface="Adobe Garamond Pro" panose="02020502060506020403" pitchFamily="18" charset="0"/>
              </a:rPr>
              <a:t>Corrigan Estate (Re), 2013 MBQB </a:t>
            </a:r>
            <a:r>
              <a:rPr lang="en-US" dirty="0" smtClean="0">
                <a:latin typeface="Adobe Garamond Pro" panose="02020502060506020403" pitchFamily="18" charset="0"/>
              </a:rPr>
              <a:t>77</a:t>
            </a:r>
          </a:p>
          <a:p>
            <a:endParaRPr lang="en-US" dirty="0">
              <a:latin typeface="Adobe Garamond Pro" panose="02020502060506020403" pitchFamily="18" charset="0"/>
            </a:endParaRPr>
          </a:p>
          <a:p>
            <a:r>
              <a:rPr lang="en-US" dirty="0" err="1">
                <a:latin typeface="Adobe Garamond Pro" panose="02020502060506020403" pitchFamily="18" charset="0"/>
              </a:rPr>
              <a:t>Menzies</a:t>
            </a:r>
            <a:r>
              <a:rPr lang="en-US" dirty="0">
                <a:latin typeface="Adobe Garamond Pro" panose="02020502060506020403" pitchFamily="18" charset="0"/>
              </a:rPr>
              <a:t> J</a:t>
            </a:r>
            <a:r>
              <a:rPr lang="en-US" dirty="0" smtClean="0">
                <a:latin typeface="Adobe Garamond Pro" panose="02020502060506020403" pitchFamily="18" charset="0"/>
              </a:rPr>
              <a:t>.</a:t>
            </a:r>
          </a:p>
          <a:p>
            <a:endParaRPr lang="en-US" dirty="0">
              <a:latin typeface="Adobe Garamond Pro" panose="02020502060506020403" pitchFamily="18" charset="0"/>
            </a:endParaRPr>
          </a:p>
          <a:p>
            <a:r>
              <a:rPr lang="en-US" dirty="0">
                <a:latin typeface="Adobe Garamond Pro" panose="02020502060506020403" pitchFamily="18" charset="0"/>
              </a:rPr>
              <a:t>20     There is evidence that aboriginal customary adoptions were still being </a:t>
            </a:r>
            <a:r>
              <a:rPr lang="en-US" dirty="0" err="1">
                <a:latin typeface="Adobe Garamond Pro" panose="02020502060506020403" pitchFamily="18" charset="0"/>
              </a:rPr>
              <a:t>practised</a:t>
            </a:r>
            <a:r>
              <a:rPr lang="en-US" dirty="0">
                <a:latin typeface="Adobe Garamond Pro" panose="02020502060506020403" pitchFamily="18" charset="0"/>
              </a:rPr>
              <a:t> at Standing Buffalo First </a:t>
            </a:r>
            <a:r>
              <a:rPr lang="en-US" dirty="0" smtClean="0">
                <a:latin typeface="Adobe Garamond Pro" panose="02020502060506020403" pitchFamily="18" charset="0"/>
              </a:rPr>
              <a:t>Nation </a:t>
            </a:r>
            <a:r>
              <a:rPr lang="en-US" dirty="0">
                <a:latin typeface="Adobe Garamond Pro" panose="02020502060506020403" pitchFamily="18" charset="0"/>
              </a:rPr>
              <a:t>in the 1960's, and the absence of any evidence the custom has ceased satisfies me the aboriginal right of </a:t>
            </a:r>
            <a:r>
              <a:rPr lang="en-US" dirty="0" smtClean="0">
                <a:latin typeface="Adobe Garamond Pro" panose="02020502060506020403" pitchFamily="18" charset="0"/>
              </a:rPr>
              <a:t>customary </a:t>
            </a:r>
            <a:r>
              <a:rPr lang="en-US" dirty="0">
                <a:latin typeface="Adobe Garamond Pro" panose="02020502060506020403" pitchFamily="18" charset="0"/>
              </a:rPr>
              <a:t>adoption was in existence as of 1982 and is therefore constitutionally recognized by virtue of s.35 (1).</a:t>
            </a:r>
          </a:p>
          <a:p>
            <a:endParaRPr lang="en-US" dirty="0">
              <a:latin typeface="Adobe Garamond Pro" panose="02020502060506020403" pitchFamily="18" charset="0"/>
            </a:endParaRPr>
          </a:p>
        </p:txBody>
      </p:sp>
    </p:spTree>
    <p:extLst>
      <p:ext uri="{BB962C8B-B14F-4D97-AF65-F5344CB8AC3E}">
        <p14:creationId xmlns:p14="http://schemas.microsoft.com/office/powerpoint/2010/main" val="1816652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a:bodyPr>
          <a:lstStyle/>
          <a:p>
            <a:r>
              <a:rPr lang="en-CA" dirty="0"/>
              <a:t>Occupying the Field</a:t>
            </a:r>
            <a:endParaRPr lang="en-US" dirty="0"/>
          </a:p>
        </p:txBody>
      </p:sp>
      <p:sp>
        <p:nvSpPr>
          <p:cNvPr id="17" name="Content Placeholder 16"/>
          <p:cNvSpPr>
            <a:spLocks noGrp="1"/>
          </p:cNvSpPr>
          <p:nvPr>
            <p:ph idx="1"/>
          </p:nvPr>
        </p:nvSpPr>
        <p:spPr/>
        <p:txBody>
          <a:bodyPr>
            <a:normAutofit/>
          </a:bodyPr>
          <a:lstStyle/>
          <a:p>
            <a:pPr marL="514350" indent="-457200"/>
            <a:r>
              <a:rPr lang="en-CA" dirty="0" smtClean="0">
                <a:latin typeface="Adobe Garamond Pro" panose="02020502060506020403" pitchFamily="18" charset="0"/>
              </a:rPr>
              <a:t>Just Do It: Implement, Implement, Implement Custom Adoption</a:t>
            </a:r>
          </a:p>
          <a:p>
            <a:pPr marL="514350" indent="-457200"/>
            <a:r>
              <a:rPr lang="en-CA" dirty="0" smtClean="0">
                <a:latin typeface="Adobe Garamond Pro" panose="02020502060506020403" pitchFamily="18" charset="0"/>
              </a:rPr>
              <a:t>Make Use of Statutory Rights</a:t>
            </a:r>
          </a:p>
          <a:p>
            <a:pPr marL="514350" indent="-457200"/>
            <a:r>
              <a:rPr lang="en-US" dirty="0" smtClean="0">
                <a:latin typeface="Adobe Garamond Pro" panose="02020502060506020403" pitchFamily="18" charset="0"/>
              </a:rPr>
              <a:t>Build Understanding with Other Governments</a:t>
            </a:r>
          </a:p>
          <a:p>
            <a:pPr marL="514350" indent="-457200"/>
            <a:r>
              <a:rPr lang="en-US" dirty="0" smtClean="0">
                <a:latin typeface="Adobe Garamond Pro" panose="02020502060506020403" pitchFamily="18" charset="0"/>
              </a:rPr>
              <a:t>Build on existing framework agreements</a:t>
            </a:r>
            <a:endParaRPr lang="en-US" dirty="0">
              <a:latin typeface="Adobe Garamond Pro" panose="02020502060506020403" pitchFamily="18" charset="0"/>
            </a:endParaRPr>
          </a:p>
          <a:p>
            <a:pPr marL="514350" indent="-457200"/>
            <a:r>
              <a:rPr lang="en-US" dirty="0" smtClean="0">
                <a:latin typeface="Adobe Garamond Pro" panose="02020502060506020403" pitchFamily="18" charset="0"/>
              </a:rPr>
              <a:t>Seeking Amendments to Legislation</a:t>
            </a:r>
            <a:endParaRPr lang="en-CA" dirty="0">
              <a:latin typeface="Adobe Garamond Pro" panose="02020502060506020403" pitchFamily="18" charset="0"/>
            </a:endParaRPr>
          </a:p>
          <a:p>
            <a:pPr marL="0" indent="0">
              <a:buNone/>
            </a:pPr>
            <a:endParaRPr lang="en-CA" dirty="0">
              <a:latin typeface="Adobe Garamond Pro" panose="02020502060506020403" pitchFamily="18" charset="0"/>
            </a:endParaRPr>
          </a:p>
          <a:p>
            <a:pPr marL="0" indent="0">
              <a:buNone/>
            </a:pPr>
            <a:endParaRPr lang="en-US" dirty="0" smtClean="0"/>
          </a:p>
        </p:txBody>
      </p:sp>
      <p:sp>
        <p:nvSpPr>
          <p:cNvPr id="5" name="Footer Placeholder 4"/>
          <p:cNvSpPr>
            <a:spLocks noGrp="1"/>
          </p:cNvSpPr>
          <p:nvPr>
            <p:ph type="ftr" sz="quarter" idx="11"/>
          </p:nvPr>
        </p:nvSpPr>
        <p:spPr/>
        <p:txBody>
          <a:bodyPr/>
          <a:lstStyle/>
          <a:p>
            <a:fld id="{B6420F40-ACA8-4260-87EA-D650F1CBFABD}" type="slidenum">
              <a:rPr lang="en-US" smtClean="0"/>
              <a:t>26</a:t>
            </a:fld>
            <a:endParaRPr lang="en-US" dirty="0"/>
          </a:p>
        </p:txBody>
      </p:sp>
    </p:spTree>
    <p:extLst>
      <p:ext uri="{BB962C8B-B14F-4D97-AF65-F5344CB8AC3E}">
        <p14:creationId xmlns:p14="http://schemas.microsoft.com/office/powerpoint/2010/main" val="2414090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a:bodyPr>
          <a:lstStyle/>
          <a:p>
            <a:r>
              <a:rPr lang="en-CA" dirty="0" smtClean="0"/>
              <a:t>My Eldest Brother, Joel</a:t>
            </a:r>
            <a:endParaRPr lang="en-US" dirty="0"/>
          </a:p>
        </p:txBody>
      </p:sp>
      <p:sp>
        <p:nvSpPr>
          <p:cNvPr id="5" name="Footer Placeholder 4"/>
          <p:cNvSpPr>
            <a:spLocks noGrp="1"/>
          </p:cNvSpPr>
          <p:nvPr>
            <p:ph type="ftr" sz="quarter" idx="11"/>
          </p:nvPr>
        </p:nvSpPr>
        <p:spPr/>
        <p:txBody>
          <a:bodyPr/>
          <a:lstStyle/>
          <a:p>
            <a:fld id="{B6420F40-ACA8-4260-87EA-D650F1CBFABD}" type="slidenum">
              <a:rPr lang="en-US" smtClean="0"/>
              <a:t>27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61" y="1912089"/>
            <a:ext cx="1922857" cy="25356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7188" y="1912089"/>
            <a:ext cx="3278827" cy="25356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685" y="1912090"/>
            <a:ext cx="2671763" cy="3562350"/>
          </a:xfrm>
          <a:prstGeom prst="rect">
            <a:avLst/>
          </a:prstGeom>
        </p:spPr>
      </p:pic>
    </p:spTree>
    <p:extLst>
      <p:ext uri="{BB962C8B-B14F-4D97-AF65-F5344CB8AC3E}">
        <p14:creationId xmlns:p14="http://schemas.microsoft.com/office/powerpoint/2010/main" val="2944158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a:xfrm>
            <a:off x="457200" y="274637"/>
            <a:ext cx="8229600" cy="5839560"/>
          </a:xfrm>
        </p:spPr>
        <p:txBody>
          <a:bodyPr>
            <a:normAutofit/>
          </a:bodyPr>
          <a:lstStyle/>
          <a:p>
            <a:r>
              <a:rPr lang="en-CA" b="1" dirty="0" smtClean="0">
                <a:latin typeface="Adobe Garamond Pro" panose="02020502060506020403" pitchFamily="18" charset="0"/>
              </a:rPr>
              <a:t/>
            </a:r>
            <a:br>
              <a:rPr lang="en-CA" b="1" dirty="0" smtClean="0">
                <a:latin typeface="Adobe Garamond Pro" panose="02020502060506020403" pitchFamily="18" charset="0"/>
              </a:rPr>
            </a:br>
            <a:r>
              <a:rPr lang="en-CA" b="1" dirty="0" err="1" smtClean="0">
                <a:latin typeface="Adobe Garamond Pro" panose="02020502060506020403" pitchFamily="18" charset="0"/>
              </a:rPr>
              <a:t>Hycep’ka</a:t>
            </a:r>
            <a:r>
              <a:rPr lang="en-CA" b="1" dirty="0" smtClean="0">
                <a:latin typeface="Adobe Garamond Pro" panose="02020502060506020403" pitchFamily="18" charset="0"/>
              </a:rPr>
              <a:t> </a:t>
            </a:r>
            <a:r>
              <a:rPr lang="en-CA" b="1" dirty="0" err="1" smtClean="0">
                <a:latin typeface="Adobe Garamond Pro" panose="02020502060506020403" pitchFamily="18" charset="0"/>
              </a:rPr>
              <a:t>Siem</a:t>
            </a:r>
            <a:r>
              <a:rPr lang="en-CA" b="1" dirty="0" smtClean="0">
                <a:latin typeface="Adobe Garamond Pro" panose="02020502060506020403" pitchFamily="18" charset="0"/>
              </a:rPr>
              <a:t/>
            </a:r>
            <a:br>
              <a:rPr lang="en-CA" b="1" dirty="0" smtClean="0">
                <a:latin typeface="Adobe Garamond Pro" panose="02020502060506020403" pitchFamily="18" charset="0"/>
              </a:rPr>
            </a:br>
            <a:r>
              <a:rPr lang="en-CA" b="1" dirty="0" smtClean="0">
                <a:latin typeface="Adobe Garamond Pro" panose="02020502060506020403" pitchFamily="18" charset="0"/>
              </a:rPr>
              <a:t/>
            </a:r>
            <a:br>
              <a:rPr lang="en-CA" b="1" dirty="0" smtClean="0">
                <a:latin typeface="Adobe Garamond Pro" panose="02020502060506020403" pitchFamily="18" charset="0"/>
              </a:rPr>
            </a:br>
            <a:r>
              <a:rPr lang="en-CA" dirty="0" smtClean="0">
                <a:latin typeface="Adobe Garamond Pro" panose="02020502060506020403" pitchFamily="18" charset="0"/>
              </a:rPr>
              <a:t/>
            </a:r>
            <a:br>
              <a:rPr lang="en-CA" dirty="0" smtClean="0">
                <a:latin typeface="Adobe Garamond Pro" panose="02020502060506020403" pitchFamily="18" charset="0"/>
              </a:rPr>
            </a:br>
            <a:r>
              <a:rPr lang="en-CA" sz="2400" dirty="0" smtClean="0">
                <a:latin typeface="Adobe Garamond Pro" panose="02020502060506020403" pitchFamily="18" charset="0"/>
              </a:rPr>
              <a:t>Kwulasultun (Douglas White III), BA, JD</a:t>
            </a:r>
            <a:br>
              <a:rPr lang="en-CA" sz="2400" dirty="0" smtClean="0">
                <a:latin typeface="Adobe Garamond Pro" panose="02020502060506020403" pitchFamily="18" charset="0"/>
              </a:rPr>
            </a:br>
            <a:r>
              <a:rPr lang="en-CA" sz="2400" dirty="0" smtClean="0">
                <a:latin typeface="Adobe Garamond Pro" panose="02020502060506020403" pitchFamily="18" charset="0"/>
              </a:rPr>
              <a:t/>
            </a:r>
            <a:br>
              <a:rPr lang="en-CA" sz="2400" dirty="0" smtClean="0">
                <a:latin typeface="Adobe Garamond Pro" panose="02020502060506020403" pitchFamily="18" charset="0"/>
              </a:rPr>
            </a:br>
            <a:r>
              <a:rPr lang="en-CA" sz="2400" dirty="0" smtClean="0">
                <a:latin typeface="Adobe Garamond Pro" panose="02020502060506020403" pitchFamily="18" charset="0"/>
              </a:rPr>
              <a:t>Director</a:t>
            </a:r>
            <a:br>
              <a:rPr lang="en-CA" sz="2400" dirty="0" smtClean="0">
                <a:latin typeface="Adobe Garamond Pro" panose="02020502060506020403" pitchFamily="18" charset="0"/>
              </a:rPr>
            </a:br>
            <a:r>
              <a:rPr lang="en-CA" sz="2400" dirty="0" smtClean="0">
                <a:latin typeface="Adobe Garamond Pro" panose="02020502060506020403" pitchFamily="18" charset="0"/>
              </a:rPr>
              <a:t>Centre for Pre-Confederation Treaties and Reconciliation</a:t>
            </a:r>
            <a:br>
              <a:rPr lang="en-CA" sz="2400" dirty="0" smtClean="0">
                <a:latin typeface="Adobe Garamond Pro" panose="02020502060506020403" pitchFamily="18" charset="0"/>
              </a:rPr>
            </a:br>
            <a:r>
              <a:rPr lang="en-CA" sz="2400" dirty="0" smtClean="0">
                <a:latin typeface="Adobe Garamond Pro" panose="02020502060506020403" pitchFamily="18" charset="0"/>
              </a:rPr>
              <a:t>Vancouver Island University</a:t>
            </a:r>
            <a:br>
              <a:rPr lang="en-CA" sz="2400" dirty="0" smtClean="0">
                <a:latin typeface="Adobe Garamond Pro" panose="02020502060506020403" pitchFamily="18" charset="0"/>
              </a:rPr>
            </a:br>
            <a:r>
              <a:rPr lang="en-CA" sz="2400" dirty="0" smtClean="0">
                <a:latin typeface="Adobe Garamond Pro" panose="02020502060506020403" pitchFamily="18" charset="0"/>
              </a:rPr>
              <a:t/>
            </a:r>
            <a:br>
              <a:rPr lang="en-CA" sz="2400" dirty="0" smtClean="0">
                <a:latin typeface="Adobe Garamond Pro" panose="02020502060506020403" pitchFamily="18" charset="0"/>
              </a:rPr>
            </a:br>
            <a:r>
              <a:rPr lang="en-CA" sz="2400" dirty="0" smtClean="0">
                <a:latin typeface="Adobe Garamond Pro" panose="02020502060506020403" pitchFamily="18" charset="0"/>
                <a:hlinkClick r:id="rId3"/>
              </a:rPr>
              <a:t>douglas.white@viu.ca</a:t>
            </a:r>
            <a:r>
              <a:rPr lang="en-CA" sz="2400" dirty="0" smtClean="0">
                <a:latin typeface="Adobe Garamond Pro" panose="02020502060506020403" pitchFamily="18" charset="0"/>
              </a:rPr>
              <a:t> | 250.756.7563</a:t>
            </a:r>
            <a:endParaRPr lang="en-US" sz="2400" dirty="0">
              <a:latin typeface="Adobe Garamond Pro" panose="02020502060506020403" pitchFamily="18" charset="0"/>
            </a:endParaRPr>
          </a:p>
        </p:txBody>
      </p:sp>
      <p:sp>
        <p:nvSpPr>
          <p:cNvPr id="5" name="Footer Placeholder 4"/>
          <p:cNvSpPr>
            <a:spLocks noGrp="1"/>
          </p:cNvSpPr>
          <p:nvPr>
            <p:ph type="ftr" sz="quarter" idx="11"/>
          </p:nvPr>
        </p:nvSpPr>
        <p:spPr/>
        <p:txBody>
          <a:bodyPr/>
          <a:lstStyle/>
          <a:p>
            <a:fld id="{B6420F40-ACA8-4260-87EA-D650F1CBFABD}" type="slidenum">
              <a:rPr lang="en-US" smtClean="0"/>
              <a:t>28</a:t>
            </a:fld>
            <a:endParaRPr lang="en-US" dirty="0"/>
          </a:p>
        </p:txBody>
      </p:sp>
    </p:spTree>
    <p:extLst>
      <p:ext uri="{BB962C8B-B14F-4D97-AF65-F5344CB8AC3E}">
        <p14:creationId xmlns:p14="http://schemas.microsoft.com/office/powerpoint/2010/main" val="125183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a:xfrm>
            <a:off x="457200" y="274637"/>
            <a:ext cx="8229600" cy="1806825"/>
          </a:xfrm>
        </p:spPr>
        <p:txBody>
          <a:bodyPr>
            <a:normAutofit/>
          </a:bodyPr>
          <a:lstStyle/>
          <a:p>
            <a:r>
              <a:rPr lang="en-US" dirty="0" smtClean="0"/>
              <a:t>The Challenge We Must Address:</a:t>
            </a:r>
            <a:br>
              <a:rPr lang="en-US" dirty="0" smtClean="0"/>
            </a:br>
            <a:r>
              <a:rPr lang="en-US" dirty="0" smtClean="0"/>
              <a:t>Intergenerational Crisis</a:t>
            </a:r>
            <a:endParaRPr lang="en-US" dirty="0"/>
          </a:p>
        </p:txBody>
      </p:sp>
      <p:sp>
        <p:nvSpPr>
          <p:cNvPr id="17" name="Content Placeholder 16"/>
          <p:cNvSpPr>
            <a:spLocks noGrp="1"/>
          </p:cNvSpPr>
          <p:nvPr>
            <p:ph idx="1"/>
          </p:nvPr>
        </p:nvSpPr>
        <p:spPr/>
        <p:txBody>
          <a:bodyPr>
            <a:normAutofit/>
          </a:bodyPr>
          <a:lstStyle/>
          <a:p>
            <a:endParaRPr lang="en-US" dirty="0" smtClean="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57518171"/>
              </p:ext>
            </p:extLst>
          </p:nvPr>
        </p:nvGraphicFramePr>
        <p:xfrm>
          <a:off x="731112" y="2264456"/>
          <a:ext cx="7776756" cy="3031960"/>
        </p:xfrm>
        <a:graphic>
          <a:graphicData uri="http://schemas.openxmlformats.org/drawingml/2006/table">
            <a:tbl>
              <a:tblPr/>
              <a:tblGrid>
                <a:gridCol w="3916816"/>
                <a:gridCol w="771988"/>
                <a:gridCol w="771988"/>
                <a:gridCol w="771988"/>
                <a:gridCol w="771988"/>
                <a:gridCol w="771988"/>
              </a:tblGrid>
              <a:tr h="828980">
                <a:tc>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"2007/08"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"2008/09"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"2009/10"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Calibri" panose="020F0502020204030204" pitchFamily="34" charset="0"/>
                        </a:rPr>
                        <a:t>"2010/11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100" b="0" i="0" u="none" strike="noStrike" dirty="0">
                          <a:solidFill>
                            <a:srgbClr val="000000"/>
                          </a:solidFill>
                          <a:effectLst/>
                          <a:latin typeface="Calibri" panose="020F0502020204030204" pitchFamily="34" charset="0"/>
                        </a:rPr>
                        <a:t>"</a:t>
                      </a:r>
                      <a:r>
                        <a:rPr lang="en-CA" sz="1100" b="0" i="0" u="none" strike="noStrike" dirty="0" smtClean="0">
                          <a:solidFill>
                            <a:srgbClr val="000000"/>
                          </a:solidFill>
                          <a:effectLst/>
                          <a:latin typeface="Calibri" panose="020F0502020204030204" pitchFamily="34" charset="0"/>
                        </a:rPr>
                        <a:t>2011/12“</a:t>
                      </a:r>
                    </a:p>
                    <a:p>
                      <a:pPr algn="l" fontAlgn="b"/>
                      <a:r>
                        <a:rPr lang="en-CA" sz="1100" b="0" i="0" u="none" strike="noStrike" dirty="0" smtClean="0">
                          <a:solidFill>
                            <a:srgbClr val="000000"/>
                          </a:solidFill>
                          <a:effectLst/>
                          <a:latin typeface="Calibri" panose="020F0502020204030204" pitchFamily="34" charset="0"/>
                        </a:rPr>
                        <a:t>(</a:t>
                      </a:r>
                      <a:r>
                        <a:rPr lang="en-CA" sz="1100" b="0" i="0" u="none" strike="noStrike" dirty="0">
                          <a:solidFill>
                            <a:srgbClr val="000000"/>
                          </a:solidFill>
                          <a:effectLst/>
                          <a:latin typeface="Calibri" panose="020F0502020204030204" pitchFamily="34" charset="0"/>
                        </a:rPr>
                        <a:t>Dec. 2011)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000">
                <a:tc>
                  <a:txBody>
                    <a:bodyPr/>
                    <a:lstStyle/>
                    <a:p>
                      <a:pPr algn="l" fontAlgn="b"/>
                      <a:r>
                        <a:rPr lang="en-US" sz="1800" b="1" i="0" u="none" strike="noStrike" dirty="0">
                          <a:solidFill>
                            <a:srgbClr val="000000"/>
                          </a:solidFill>
                          <a:effectLst/>
                          <a:latin typeface="Calibri" panose="020F0502020204030204" pitchFamily="34" charset="0"/>
                        </a:rPr>
                        <a:t>"Children in Care at Year End"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0" i="0" u="none" strike="noStrike" dirty="0">
                          <a:solidFill>
                            <a:srgbClr val="000000"/>
                          </a:solidFill>
                          <a:effectLst/>
                          <a:latin typeface="Calibri" panose="020F0502020204030204" pitchFamily="34" charset="0"/>
                        </a:rPr>
                        <a:t>9237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8959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8528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8373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0" i="0" u="none" strike="noStrike" dirty="0">
                          <a:solidFill>
                            <a:srgbClr val="000000"/>
                          </a:solidFill>
                          <a:effectLst/>
                          <a:latin typeface="Calibri" panose="020F0502020204030204" pitchFamily="34" charset="0"/>
                        </a:rPr>
                        <a:t>8187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000">
                <a:tc>
                  <a:txBody>
                    <a:bodyPr/>
                    <a:lstStyle/>
                    <a:p>
                      <a:pPr algn="l" fontAlgn="b"/>
                      <a:r>
                        <a:rPr lang="en-US" sz="1800" b="1" i="0" u="none" strike="noStrike" dirty="0">
                          <a:solidFill>
                            <a:srgbClr val="000000"/>
                          </a:solidFill>
                          <a:effectLst/>
                          <a:latin typeface="Calibri" panose="020F0502020204030204" pitchFamily="34" charset="0"/>
                        </a:rPr>
                        <a:t>"Aboriginal Children in Care at Year End"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1" i="0" u="none" strike="noStrike" dirty="0">
                          <a:solidFill>
                            <a:srgbClr val="000000"/>
                          </a:solidFill>
                          <a:effectLst/>
                          <a:latin typeface="Calibri" panose="020F0502020204030204" pitchFamily="34" charset="0"/>
                        </a:rPr>
                        <a:t>4788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1" i="0" u="none" strike="noStrike" dirty="0">
                          <a:solidFill>
                            <a:srgbClr val="000000"/>
                          </a:solidFill>
                          <a:effectLst/>
                          <a:latin typeface="Calibri" panose="020F0502020204030204" pitchFamily="34" charset="0"/>
                        </a:rPr>
                        <a:t>4681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1" i="0" u="none" strike="noStrike" dirty="0">
                          <a:solidFill>
                            <a:srgbClr val="000000"/>
                          </a:solidFill>
                          <a:effectLst/>
                          <a:latin typeface="Calibri" panose="020F0502020204030204" pitchFamily="34" charset="0"/>
                        </a:rPr>
                        <a:t>4643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1" i="0" u="none" strike="noStrike" dirty="0">
                          <a:solidFill>
                            <a:srgbClr val="000000"/>
                          </a:solidFill>
                          <a:effectLst/>
                          <a:latin typeface="Calibri" panose="020F0502020204030204" pitchFamily="34" charset="0"/>
                        </a:rPr>
                        <a:t>4630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1" i="0" u="none" strike="noStrike" dirty="0">
                          <a:solidFill>
                            <a:srgbClr val="000000"/>
                          </a:solidFill>
                          <a:effectLst/>
                          <a:latin typeface="Calibri" panose="020F0502020204030204" pitchFamily="34" charset="0"/>
                        </a:rPr>
                        <a:t>4584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000">
                <a:tc>
                  <a:txBody>
                    <a:bodyPr/>
                    <a:lstStyle/>
                    <a:p>
                      <a:pPr algn="l" fontAlgn="b"/>
                      <a:r>
                        <a:rPr lang="en-CA" sz="1800" b="1" i="0" u="none" strike="noStrike" dirty="0">
                          <a:solidFill>
                            <a:srgbClr val="000000"/>
                          </a:solidFill>
                          <a:effectLst/>
                          <a:latin typeface="Calibri" panose="020F0502020204030204" pitchFamily="34" charset="0"/>
                        </a:rPr>
                        <a:t>"Total Aboriginal Child Population"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73842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74203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0" i="0" u="none" strike="noStrike" dirty="0">
                          <a:solidFill>
                            <a:srgbClr val="000000"/>
                          </a:solidFill>
                          <a:effectLst/>
                          <a:latin typeface="Calibri" panose="020F0502020204030204" pitchFamily="34" charset="0"/>
                        </a:rPr>
                        <a:t>74533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0" i="0" u="none" strike="noStrike" dirty="0">
                          <a:solidFill>
                            <a:srgbClr val="000000"/>
                          </a:solidFill>
                          <a:effectLst/>
                          <a:latin typeface="Calibri" panose="020F0502020204030204" pitchFamily="34" charset="0"/>
                        </a:rPr>
                        <a:t>74384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100" b="0" i="0" u="none" strike="noStrike" dirty="0">
                          <a:solidFill>
                            <a:srgbClr val="000000"/>
                          </a:solidFill>
                          <a:effectLst/>
                          <a:latin typeface="Calibri" panose="020F0502020204030204" pitchFamily="34" charset="0"/>
                        </a:rPr>
                        <a:t>74715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8980">
                <a:tc gridSpan="6">
                  <a:txBody>
                    <a:bodyPr/>
                    <a:lstStyle/>
                    <a:p>
                      <a:pPr algn="l" fontAlgn="b"/>
                      <a:r>
                        <a:rPr lang="en-US" sz="1100" b="0" i="0" u="none" strike="noStrike" dirty="0">
                          <a:solidFill>
                            <a:srgbClr val="000000"/>
                          </a:solidFill>
                          <a:effectLst/>
                          <a:latin typeface="Calibri" panose="020F0502020204030204" pitchFamily="34" charset="0"/>
                        </a:rPr>
                        <a:t>"Data Source: Management Information System and Social Work System. Aboriginal population data is from BC Stats Aboriginal Identity Projection Model (medium scenario). BC Child population from PEOPLE 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bl>
          </a:graphicData>
        </a:graphic>
      </p:graphicFrame>
      <p:sp>
        <p:nvSpPr>
          <p:cNvPr id="7" name="Footer Placeholder 6"/>
          <p:cNvSpPr>
            <a:spLocks noGrp="1"/>
          </p:cNvSpPr>
          <p:nvPr>
            <p:ph type="ftr" sz="quarter" idx="11"/>
          </p:nvPr>
        </p:nvSpPr>
        <p:spPr/>
        <p:txBody>
          <a:bodyPr/>
          <a:lstStyle/>
          <a:p>
            <a:fld id="{4FD766AF-390A-45B9-892C-FB300817CFF3}" type="slidenum">
              <a:rPr lang="en-US" smtClean="0"/>
              <a:t>3</a:t>
            </a:fld>
            <a:endParaRPr lang="en-US" dirty="0"/>
          </a:p>
        </p:txBody>
      </p:sp>
    </p:spTree>
    <p:extLst>
      <p:ext uri="{BB962C8B-B14F-4D97-AF65-F5344CB8AC3E}">
        <p14:creationId xmlns:p14="http://schemas.microsoft.com/office/powerpoint/2010/main" val="48835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a:xfrm>
            <a:off x="457200" y="274637"/>
            <a:ext cx="8229600" cy="1806825"/>
          </a:xfrm>
        </p:spPr>
        <p:txBody>
          <a:bodyPr>
            <a:normAutofit/>
          </a:bodyPr>
          <a:lstStyle/>
          <a:p>
            <a:r>
              <a:rPr lang="en-US" dirty="0" smtClean="0"/>
              <a:t>The Challenge We Must Address:</a:t>
            </a:r>
            <a:br>
              <a:rPr lang="en-US" dirty="0" smtClean="0"/>
            </a:br>
            <a:r>
              <a:rPr lang="en-US" dirty="0" smtClean="0"/>
              <a:t>Intergenerational Crisis cont’d</a:t>
            </a:r>
            <a:endParaRPr lang="en-US" dirty="0"/>
          </a:p>
        </p:txBody>
      </p:sp>
      <p:sp>
        <p:nvSpPr>
          <p:cNvPr id="17" name="Content Placeholder 16"/>
          <p:cNvSpPr>
            <a:spLocks noGrp="1"/>
          </p:cNvSpPr>
          <p:nvPr>
            <p:ph idx="1"/>
          </p:nvPr>
        </p:nvSpPr>
        <p:spPr/>
        <p:txBody>
          <a:bodyPr>
            <a:normAutofit/>
          </a:bodyPr>
          <a:lstStyle/>
          <a:p>
            <a:endParaRPr lang="en-US" dirty="0" smtClean="0"/>
          </a:p>
          <a:p>
            <a:pPr marL="0" indent="0">
              <a:buNone/>
            </a:pPr>
            <a:endParaRPr lang="en-US" dirty="0"/>
          </a:p>
        </p:txBody>
      </p:sp>
      <p:sp>
        <p:nvSpPr>
          <p:cNvPr id="7" name="Footer Placeholder 6"/>
          <p:cNvSpPr>
            <a:spLocks noGrp="1"/>
          </p:cNvSpPr>
          <p:nvPr>
            <p:ph type="ftr" sz="quarter" idx="11"/>
          </p:nvPr>
        </p:nvSpPr>
        <p:spPr/>
        <p:txBody>
          <a:bodyPr/>
          <a:lstStyle/>
          <a:p>
            <a:fld id="{4FD766AF-390A-45B9-892C-FB300817CFF3}" type="slidenum">
              <a:rPr lang="en-US" smtClean="0"/>
              <a:t>4</a:t>
            </a:fld>
            <a:endParaRPr lang="en-US" dirty="0"/>
          </a:p>
        </p:txBody>
      </p:sp>
      <p:sp>
        <p:nvSpPr>
          <p:cNvPr id="3" name="TextBox 2"/>
          <p:cNvSpPr txBox="1"/>
          <p:nvPr/>
        </p:nvSpPr>
        <p:spPr>
          <a:xfrm>
            <a:off x="740229" y="2130143"/>
            <a:ext cx="7707085" cy="3693319"/>
          </a:xfrm>
          <a:prstGeom prst="rect">
            <a:avLst/>
          </a:prstGeom>
          <a:noFill/>
        </p:spPr>
        <p:txBody>
          <a:bodyPr wrap="square" rtlCol="0">
            <a:spAutoFit/>
          </a:bodyPr>
          <a:lstStyle/>
          <a:p>
            <a:pPr algn="ctr"/>
            <a:r>
              <a:rPr lang="en-US" b="1" dirty="0" smtClean="0">
                <a:latin typeface="Adobe Garamond Pro" panose="02020502060506020403" pitchFamily="18" charset="0"/>
              </a:rPr>
              <a:t>Sources of Crisis:</a:t>
            </a:r>
          </a:p>
          <a:p>
            <a:pPr algn="ctr"/>
            <a:endParaRPr lang="en-US" b="1" dirty="0" smtClean="0">
              <a:latin typeface="Adobe Garamond Pro" panose="02020502060506020403" pitchFamily="18" charset="0"/>
            </a:endParaRPr>
          </a:p>
          <a:p>
            <a:pPr marL="285750" indent="-285750">
              <a:buFont typeface="Arial" panose="020B0604020202020204" pitchFamily="34" charset="0"/>
              <a:buChar char="•"/>
            </a:pPr>
            <a:r>
              <a:rPr lang="en-US" dirty="0" smtClean="0">
                <a:latin typeface="Adobe Garamond Pro" panose="02020502060506020403" pitchFamily="18" charset="0"/>
              </a:rPr>
              <a:t>Displacement and Erosion of Authority</a:t>
            </a:r>
          </a:p>
          <a:p>
            <a:pPr marL="285750" indent="-285750">
              <a:buFont typeface="Arial" panose="020B0604020202020204" pitchFamily="34" charset="0"/>
              <a:buChar char="•"/>
            </a:pPr>
            <a:r>
              <a:rPr lang="en-US" dirty="0" smtClean="0">
                <a:latin typeface="Adobe Garamond Pro" panose="02020502060506020403" pitchFamily="18" charset="0"/>
              </a:rPr>
              <a:t>Displacement of Cultural and Social Meanings of Child, Parent, Family</a:t>
            </a:r>
          </a:p>
          <a:p>
            <a:pPr marL="285750" indent="-285750">
              <a:buFont typeface="Arial" panose="020B0604020202020204" pitchFamily="34" charset="0"/>
              <a:buChar char="•"/>
            </a:pPr>
            <a:r>
              <a:rPr lang="en-US" i="1" dirty="0" smtClean="0">
                <a:latin typeface="Adobe Garamond Pro" panose="02020502060506020403" pitchFamily="18" charset="0"/>
              </a:rPr>
              <a:t>Indian Act</a:t>
            </a:r>
          </a:p>
          <a:p>
            <a:pPr marL="285750" indent="-285750">
              <a:buFont typeface="Arial" panose="020B0604020202020204" pitchFamily="34" charset="0"/>
              <a:buChar char="•"/>
            </a:pPr>
            <a:r>
              <a:rPr lang="en-US" dirty="0" smtClean="0">
                <a:latin typeface="Adobe Garamond Pro" panose="02020502060506020403" pitchFamily="18" charset="0"/>
              </a:rPr>
              <a:t>Residential School, 60s Scoop, Ongoing Systemic Racism</a:t>
            </a:r>
          </a:p>
          <a:p>
            <a:pPr marL="285750" indent="-285750">
              <a:buFont typeface="Arial" panose="020B0604020202020204" pitchFamily="34" charset="0"/>
              <a:buChar char="•"/>
            </a:pPr>
            <a:r>
              <a:rPr lang="en-US" dirty="0" smtClean="0">
                <a:latin typeface="Adobe Garamond Pro" panose="02020502060506020403" pitchFamily="18" charset="0"/>
              </a:rPr>
              <a:t>Grinding Multi-generational Poverty, Addictions and Mental Health Issues</a:t>
            </a:r>
          </a:p>
          <a:p>
            <a:pPr marL="285750" indent="-285750">
              <a:buFont typeface="Arial" panose="020B0604020202020204" pitchFamily="34" charset="0"/>
              <a:buChar char="•"/>
            </a:pPr>
            <a:r>
              <a:rPr lang="en-US" dirty="0" smtClean="0">
                <a:latin typeface="Adobe Garamond Pro" panose="02020502060506020403" pitchFamily="18" charset="0"/>
              </a:rPr>
              <a:t>Violence Against Women</a:t>
            </a:r>
          </a:p>
          <a:p>
            <a:pPr marL="285750" indent="-285750">
              <a:buFont typeface="Arial" panose="020B0604020202020204" pitchFamily="34" charset="0"/>
              <a:buChar char="•"/>
            </a:pPr>
            <a:r>
              <a:rPr lang="en-US" dirty="0" smtClean="0">
                <a:latin typeface="Adobe Garamond Pro" panose="02020502060506020403" pitchFamily="18" charset="0"/>
              </a:rPr>
              <a:t>Violence Against Children</a:t>
            </a:r>
          </a:p>
          <a:p>
            <a:pPr marL="285750" indent="-285750">
              <a:buFont typeface="Arial" panose="020B0604020202020204" pitchFamily="34" charset="0"/>
              <a:buChar char="•"/>
            </a:pPr>
            <a:r>
              <a:rPr lang="en-US" dirty="0" smtClean="0">
                <a:latin typeface="Adobe Garamond Pro" panose="02020502060506020403" pitchFamily="18" charset="0"/>
              </a:rPr>
              <a:t>Political Failure on the part of Federal, Provincial and First Nations Governments</a:t>
            </a:r>
            <a:endParaRPr lang="en-CA" dirty="0" smtClean="0">
              <a:latin typeface="Adobe Garamond Pro" panose="02020502060506020403" pitchFamily="18" charset="0"/>
            </a:endParaRPr>
          </a:p>
          <a:p>
            <a:pPr marL="285750" indent="-285750">
              <a:buFont typeface="Arial" panose="020B0604020202020204" pitchFamily="34" charset="0"/>
              <a:buChar char="•"/>
            </a:pPr>
            <a:r>
              <a:rPr lang="en-US" dirty="0" smtClean="0">
                <a:latin typeface="Adobe Garamond Pro" panose="02020502060506020403" pitchFamily="18" charset="0"/>
              </a:rPr>
              <a:t>Lack of Strategy, Plan, Implementation</a:t>
            </a:r>
          </a:p>
          <a:p>
            <a:pPr marL="285750" indent="-285750">
              <a:buFont typeface="Arial" panose="020B0604020202020204" pitchFamily="34" charset="0"/>
              <a:buChar char="•"/>
            </a:pPr>
            <a:r>
              <a:rPr lang="en-US" dirty="0" smtClean="0">
                <a:latin typeface="Adobe Garamond Pro" panose="02020502060506020403" pitchFamily="18" charset="0"/>
              </a:rPr>
              <a:t>Lack of Capacity</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16218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a:xfrm>
            <a:off x="457200" y="274637"/>
            <a:ext cx="8229600" cy="1806825"/>
          </a:xfrm>
        </p:spPr>
        <p:txBody>
          <a:bodyPr>
            <a:normAutofit/>
          </a:bodyPr>
          <a:lstStyle/>
          <a:p>
            <a:r>
              <a:rPr lang="en-US" dirty="0" smtClean="0"/>
              <a:t>The Challenge We Must Address:</a:t>
            </a:r>
            <a:br>
              <a:rPr lang="en-US" dirty="0" smtClean="0"/>
            </a:br>
            <a:r>
              <a:rPr lang="en-US" dirty="0" smtClean="0"/>
              <a:t>Intergenerational Crisis cont’d</a:t>
            </a:r>
            <a:endParaRPr lang="en-US" dirty="0"/>
          </a:p>
        </p:txBody>
      </p:sp>
      <p:sp>
        <p:nvSpPr>
          <p:cNvPr id="17" name="Content Placeholder 16"/>
          <p:cNvSpPr>
            <a:spLocks noGrp="1"/>
          </p:cNvSpPr>
          <p:nvPr>
            <p:ph idx="1"/>
          </p:nvPr>
        </p:nvSpPr>
        <p:spPr/>
        <p:txBody>
          <a:bodyPr>
            <a:normAutofit/>
          </a:bodyPr>
          <a:lstStyle/>
          <a:p>
            <a:endParaRPr lang="en-US" dirty="0" smtClean="0"/>
          </a:p>
          <a:p>
            <a:pPr marL="0" indent="0">
              <a:buNone/>
            </a:pPr>
            <a:endParaRPr lang="en-US" dirty="0"/>
          </a:p>
        </p:txBody>
      </p:sp>
      <p:sp>
        <p:nvSpPr>
          <p:cNvPr id="7" name="Footer Placeholder 6"/>
          <p:cNvSpPr>
            <a:spLocks noGrp="1"/>
          </p:cNvSpPr>
          <p:nvPr>
            <p:ph type="ftr" sz="quarter" idx="11"/>
          </p:nvPr>
        </p:nvSpPr>
        <p:spPr/>
        <p:txBody>
          <a:bodyPr/>
          <a:lstStyle/>
          <a:p>
            <a:fld id="{4FD766AF-390A-45B9-892C-FB300817CFF3}" type="slidenum">
              <a:rPr lang="en-US" smtClean="0"/>
              <a:t>5</a:t>
            </a:fld>
            <a:endParaRPr lang="en-US" dirty="0"/>
          </a:p>
        </p:txBody>
      </p:sp>
      <p:sp>
        <p:nvSpPr>
          <p:cNvPr id="3" name="TextBox 2"/>
          <p:cNvSpPr txBox="1"/>
          <p:nvPr/>
        </p:nvSpPr>
        <p:spPr>
          <a:xfrm>
            <a:off x="457200" y="1881056"/>
            <a:ext cx="8229599" cy="5355312"/>
          </a:xfrm>
          <a:prstGeom prst="rect">
            <a:avLst/>
          </a:prstGeom>
          <a:noFill/>
        </p:spPr>
        <p:txBody>
          <a:bodyPr wrap="square" rtlCol="0">
            <a:spAutoFit/>
          </a:bodyPr>
          <a:lstStyle/>
          <a:p>
            <a:pPr algn="ctr"/>
            <a:r>
              <a:rPr lang="en-US" b="1" dirty="0" smtClean="0">
                <a:latin typeface="Adobe Garamond Pro" panose="02020502060506020403" pitchFamily="18" charset="0"/>
              </a:rPr>
              <a:t>Sources of Hope:</a:t>
            </a:r>
          </a:p>
          <a:p>
            <a:pPr algn="ctr"/>
            <a:endParaRPr lang="en-US" b="1" dirty="0" smtClean="0">
              <a:latin typeface="Adobe Garamond Pro" panose="02020502060506020403" pitchFamily="18" charset="0"/>
            </a:endParaRPr>
          </a:p>
          <a:p>
            <a:pPr marL="285750" indent="-285750">
              <a:buFont typeface="Arial" panose="020B0604020202020204" pitchFamily="34" charset="0"/>
              <a:buChar char="•"/>
            </a:pPr>
            <a:r>
              <a:rPr lang="en-US" i="1" dirty="0" err="1" smtClean="0">
                <a:latin typeface="Adobe Garamond Pro" panose="02020502060506020403" pitchFamily="18" charset="0"/>
              </a:rPr>
              <a:t>Tsawwassen</a:t>
            </a:r>
            <a:r>
              <a:rPr lang="en-US" i="1" dirty="0" smtClean="0">
                <a:latin typeface="Adobe Garamond Pro" panose="02020502060506020403" pitchFamily="18" charset="0"/>
              </a:rPr>
              <a:t> Accord</a:t>
            </a:r>
            <a:r>
              <a:rPr lang="en-US" dirty="0" smtClean="0">
                <a:latin typeface="Adobe Garamond Pro" panose="02020502060506020403" pitchFamily="18" charset="0"/>
              </a:rPr>
              <a:t>, First Nations Advocacy, First Nations Entities</a:t>
            </a:r>
          </a:p>
          <a:p>
            <a:pPr marL="285750" indent="-285750">
              <a:buFont typeface="Arial" panose="020B0604020202020204" pitchFamily="34" charset="0"/>
              <a:buChar char="•"/>
            </a:pPr>
            <a:r>
              <a:rPr lang="en-US" dirty="0" smtClean="0">
                <a:latin typeface="Adobe Garamond Pro" panose="02020502060506020403" pitchFamily="18" charset="0"/>
              </a:rPr>
              <a:t>Jordan’s Principle, Federal Apology, Truth and Reconciliation Commission</a:t>
            </a:r>
          </a:p>
          <a:p>
            <a:pPr marL="285750" indent="-285750">
              <a:buFont typeface="Arial" panose="020B0604020202020204" pitchFamily="34" charset="0"/>
              <a:buChar char="•"/>
            </a:pPr>
            <a:r>
              <a:rPr lang="en-US" dirty="0" smtClean="0">
                <a:latin typeface="Adobe Garamond Pro" panose="02020502060506020403" pitchFamily="18" charset="0"/>
              </a:rPr>
              <a:t>Recognition and Reconciliation Protocol on First Nations Children, Youth and Families (2009)</a:t>
            </a:r>
          </a:p>
          <a:p>
            <a:pPr marL="285750" indent="-285750">
              <a:buFont typeface="Arial" panose="020B0604020202020204" pitchFamily="34" charset="0"/>
              <a:buChar char="•"/>
            </a:pPr>
            <a:r>
              <a:rPr lang="en-US" dirty="0" smtClean="0">
                <a:latin typeface="Adobe Garamond Pro" panose="02020502060506020403" pitchFamily="18" charset="0"/>
              </a:rPr>
              <a:t>BC Representative for Children and Youth, MCFD and Initiatives Toward Change</a:t>
            </a:r>
          </a:p>
          <a:p>
            <a:pPr marL="285750" indent="-285750">
              <a:buFont typeface="Arial" panose="020B0604020202020204" pitchFamily="34" charset="0"/>
              <a:buChar char="•"/>
            </a:pPr>
            <a:r>
              <a:rPr lang="en-US" i="1" dirty="0">
                <a:latin typeface="Adobe Garamond Pro" panose="02020502060506020403" pitchFamily="18" charset="0"/>
              </a:rPr>
              <a:t>UN Declaration on the Rights of Indigenous </a:t>
            </a:r>
            <a:r>
              <a:rPr lang="en-US" i="1" dirty="0" smtClean="0">
                <a:latin typeface="Adobe Garamond Pro" panose="02020502060506020403" pitchFamily="18" charset="0"/>
              </a:rPr>
              <a:t>Peoples </a:t>
            </a:r>
            <a:r>
              <a:rPr lang="en-US" dirty="0" smtClean="0">
                <a:latin typeface="Adobe Garamond Pro" panose="02020502060506020403" pitchFamily="18" charset="0"/>
              </a:rPr>
              <a:t>(2007), </a:t>
            </a:r>
            <a:r>
              <a:rPr lang="en-US" i="1" dirty="0">
                <a:latin typeface="Adobe Garamond Pro" panose="02020502060506020403" pitchFamily="18" charset="0"/>
              </a:rPr>
              <a:t>Convention on the Rights of the </a:t>
            </a:r>
            <a:r>
              <a:rPr lang="en-US" i="1" dirty="0" smtClean="0">
                <a:latin typeface="Adobe Garamond Pro" panose="02020502060506020403" pitchFamily="18" charset="0"/>
              </a:rPr>
              <a:t>Child</a:t>
            </a:r>
            <a:r>
              <a:rPr lang="en-US" dirty="0" smtClean="0">
                <a:latin typeface="Adobe Garamond Pro" panose="02020502060506020403" pitchFamily="18" charset="0"/>
              </a:rPr>
              <a:t> (1989), </a:t>
            </a:r>
            <a:r>
              <a:rPr lang="en-US" i="1" dirty="0">
                <a:latin typeface="Adobe Garamond Pro" panose="02020502060506020403" pitchFamily="18" charset="0"/>
              </a:rPr>
              <a:t>Declaration of the Rights of the </a:t>
            </a:r>
            <a:r>
              <a:rPr lang="en-US" i="1" dirty="0" smtClean="0">
                <a:latin typeface="Adobe Garamond Pro" panose="02020502060506020403" pitchFamily="18" charset="0"/>
              </a:rPr>
              <a:t>Child </a:t>
            </a:r>
            <a:r>
              <a:rPr lang="en-US" dirty="0" smtClean="0">
                <a:latin typeface="Adobe Garamond Pro" panose="02020502060506020403" pitchFamily="18" charset="0"/>
              </a:rPr>
              <a:t>(1959)</a:t>
            </a:r>
            <a:endParaRPr lang="en-US" dirty="0">
              <a:latin typeface="Adobe Garamond Pro" panose="02020502060506020403" pitchFamily="18" charset="0"/>
            </a:endParaRPr>
          </a:p>
          <a:p>
            <a:pPr marL="285750" indent="-285750">
              <a:buFont typeface="Arial" panose="020B0604020202020204" pitchFamily="34" charset="0"/>
              <a:buChar char="•"/>
            </a:pPr>
            <a:r>
              <a:rPr lang="en-US" dirty="0" smtClean="0">
                <a:latin typeface="Adobe Garamond Pro" panose="02020502060506020403" pitchFamily="18" charset="0"/>
              </a:rPr>
              <a:t>s. 35(1) of the </a:t>
            </a:r>
            <a:r>
              <a:rPr lang="en-US" i="1" dirty="0" smtClean="0">
                <a:latin typeface="Adobe Garamond Pro" panose="02020502060506020403" pitchFamily="18" charset="0"/>
              </a:rPr>
              <a:t>Constitution Act, 1982</a:t>
            </a:r>
            <a:r>
              <a:rPr lang="en-US" dirty="0" smtClean="0">
                <a:latin typeface="Adobe Garamond Pro" panose="02020502060506020403" pitchFamily="18" charset="0"/>
              </a:rPr>
              <a:t> recognition and affirmation of Aboriginal rights</a:t>
            </a:r>
          </a:p>
          <a:p>
            <a:pPr marL="285750" indent="-285750">
              <a:buFont typeface="Arial" panose="020B0604020202020204" pitchFamily="34" charset="0"/>
              <a:buChar char="•"/>
            </a:pPr>
            <a:r>
              <a:rPr lang="en-US" dirty="0" err="1">
                <a:latin typeface="Adobe Garamond Pro" panose="02020502060506020403" pitchFamily="18" charset="0"/>
              </a:rPr>
              <a:t>Splatsin</a:t>
            </a:r>
            <a:r>
              <a:rPr lang="en-US" dirty="0">
                <a:latin typeface="Adobe Garamond Pro" panose="02020502060506020403" pitchFamily="18" charset="0"/>
              </a:rPr>
              <a:t> </a:t>
            </a:r>
            <a:r>
              <a:rPr lang="en-US" dirty="0" smtClean="0">
                <a:latin typeface="Adobe Garamond Pro" panose="02020502060506020403" pitchFamily="18" charset="0"/>
              </a:rPr>
              <a:t>“</a:t>
            </a:r>
            <a:r>
              <a:rPr lang="en-US" dirty="0">
                <a:latin typeface="Adobe Garamond Pro" panose="02020502060506020403" pitchFamily="18" charset="0"/>
              </a:rPr>
              <a:t>A By-law For The Care of Our Indian Children: </a:t>
            </a:r>
            <a:r>
              <a:rPr lang="en-US" dirty="0" err="1">
                <a:latin typeface="Adobe Garamond Pro" panose="02020502060506020403" pitchFamily="18" charset="0"/>
              </a:rPr>
              <a:t>Spallumcheen</a:t>
            </a:r>
            <a:r>
              <a:rPr lang="en-US" dirty="0">
                <a:latin typeface="Adobe Garamond Pro" panose="02020502060506020403" pitchFamily="18" charset="0"/>
              </a:rPr>
              <a:t> Indian Band By-law #3-1980”</a:t>
            </a:r>
            <a:endParaRPr lang="en-US" dirty="0" smtClean="0">
              <a:latin typeface="Adobe Garamond Pro" panose="02020502060506020403" pitchFamily="18" charset="0"/>
            </a:endParaRPr>
          </a:p>
          <a:p>
            <a:pPr marL="285750" indent="-285750">
              <a:buFont typeface="Arial" panose="020B0604020202020204" pitchFamily="34" charset="0"/>
              <a:buChar char="•"/>
            </a:pPr>
            <a:r>
              <a:rPr lang="en-US" dirty="0" smtClean="0">
                <a:latin typeface="Adobe Garamond Pro" panose="02020502060506020403" pitchFamily="18" charset="0"/>
              </a:rPr>
              <a:t>The concept of Duty to, and orientation toward, Future Generations in the </a:t>
            </a:r>
            <a:r>
              <a:rPr lang="en-US" i="1" dirty="0" smtClean="0">
                <a:latin typeface="Adobe Garamond Pro" panose="02020502060506020403" pitchFamily="18" charset="0"/>
              </a:rPr>
              <a:t>Tsilhqot’in Nation </a:t>
            </a:r>
            <a:r>
              <a:rPr lang="en-US" dirty="0" smtClean="0">
                <a:latin typeface="Adobe Garamond Pro" panose="02020502060506020403" pitchFamily="18" charset="0"/>
              </a:rPr>
              <a:t>decision</a:t>
            </a:r>
          </a:p>
          <a:p>
            <a:pPr marL="285750" indent="-285750">
              <a:buFont typeface="Arial" panose="020B0604020202020204" pitchFamily="34" charset="0"/>
              <a:buChar char="•"/>
            </a:pPr>
            <a:r>
              <a:rPr lang="en-US" dirty="0" smtClean="0">
                <a:latin typeface="Adobe Garamond Pro" panose="02020502060506020403" pitchFamily="18" charset="0"/>
              </a:rPr>
              <a:t>Recognition of Custom Adoption by courts and in Adoption legislation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74325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a:xfrm>
            <a:off x="457200" y="274637"/>
            <a:ext cx="8229600" cy="1806825"/>
          </a:xfrm>
        </p:spPr>
        <p:txBody>
          <a:bodyPr>
            <a:normAutofit/>
          </a:bodyPr>
          <a:lstStyle/>
          <a:p>
            <a:r>
              <a:rPr lang="en-US" dirty="0" smtClean="0"/>
              <a:t>The Challenge We Must Address:</a:t>
            </a:r>
            <a:br>
              <a:rPr lang="en-US" dirty="0" smtClean="0"/>
            </a:br>
            <a:r>
              <a:rPr lang="en-US" dirty="0" smtClean="0"/>
              <a:t>Intergenerational Crisis cont’d</a:t>
            </a:r>
            <a:endParaRPr lang="en-US" dirty="0"/>
          </a:p>
        </p:txBody>
      </p:sp>
      <p:sp>
        <p:nvSpPr>
          <p:cNvPr id="17" name="Content Placeholder 16"/>
          <p:cNvSpPr>
            <a:spLocks noGrp="1"/>
          </p:cNvSpPr>
          <p:nvPr>
            <p:ph idx="1"/>
          </p:nvPr>
        </p:nvSpPr>
        <p:spPr/>
        <p:txBody>
          <a:bodyPr>
            <a:normAutofit/>
          </a:bodyPr>
          <a:lstStyle/>
          <a:p>
            <a:endParaRPr lang="en-US" dirty="0" smtClean="0"/>
          </a:p>
          <a:p>
            <a:pPr marL="0" indent="0">
              <a:buNone/>
            </a:pPr>
            <a:endParaRPr lang="en-US" dirty="0"/>
          </a:p>
        </p:txBody>
      </p:sp>
      <p:sp>
        <p:nvSpPr>
          <p:cNvPr id="7" name="Footer Placeholder 6"/>
          <p:cNvSpPr>
            <a:spLocks noGrp="1"/>
          </p:cNvSpPr>
          <p:nvPr>
            <p:ph type="ftr" sz="quarter" idx="11"/>
          </p:nvPr>
        </p:nvSpPr>
        <p:spPr/>
        <p:txBody>
          <a:bodyPr/>
          <a:lstStyle/>
          <a:p>
            <a:fld id="{4FD766AF-390A-45B9-892C-FB300817CFF3}" type="slidenum">
              <a:rPr lang="en-US" smtClean="0"/>
              <a:t>6</a:t>
            </a:fld>
            <a:endParaRPr lang="en-US" dirty="0"/>
          </a:p>
        </p:txBody>
      </p:sp>
      <p:sp>
        <p:nvSpPr>
          <p:cNvPr id="3" name="TextBox 2"/>
          <p:cNvSpPr txBox="1"/>
          <p:nvPr/>
        </p:nvSpPr>
        <p:spPr>
          <a:xfrm>
            <a:off x="740229" y="2215225"/>
            <a:ext cx="7707085" cy="4247317"/>
          </a:xfrm>
          <a:prstGeom prst="rect">
            <a:avLst/>
          </a:prstGeom>
          <a:noFill/>
        </p:spPr>
        <p:txBody>
          <a:bodyPr wrap="square" rtlCol="0">
            <a:spAutoFit/>
          </a:bodyPr>
          <a:lstStyle/>
          <a:p>
            <a:pPr algn="ctr"/>
            <a:r>
              <a:rPr lang="en-US" b="1" dirty="0" smtClean="0">
                <a:latin typeface="Adobe Garamond Pro" panose="02020502060506020403" pitchFamily="18" charset="0"/>
              </a:rPr>
              <a:t>The Role of Legal Process in Addressing Challenge</a:t>
            </a:r>
          </a:p>
          <a:p>
            <a:pPr algn="ctr"/>
            <a:endParaRPr lang="en-US" b="1" dirty="0" smtClean="0">
              <a:latin typeface="Adobe Garamond Pro" panose="02020502060506020403" pitchFamily="18" charset="0"/>
            </a:endParaRPr>
          </a:p>
          <a:p>
            <a:pPr marL="285750" indent="-285750">
              <a:buFont typeface="Arial" panose="020B0604020202020204" pitchFamily="34" charset="0"/>
              <a:buChar char="•"/>
            </a:pPr>
            <a:r>
              <a:rPr lang="en-US" dirty="0" smtClean="0">
                <a:latin typeface="Adobe Garamond Pro" panose="02020502060506020403" pitchFamily="18" charset="0"/>
              </a:rPr>
              <a:t>The Law and Legal Process is a necessary part of a solution</a:t>
            </a:r>
          </a:p>
          <a:p>
            <a:pPr marL="285750" indent="-285750">
              <a:buFont typeface="Arial" panose="020B0604020202020204" pitchFamily="34" charset="0"/>
              <a:buChar char="•"/>
            </a:pPr>
            <a:r>
              <a:rPr lang="en-US" dirty="0" smtClean="0">
                <a:latin typeface="Adobe Garamond Pro" panose="02020502060506020403" pitchFamily="18" charset="0"/>
              </a:rPr>
              <a:t>But, the Law is not enough by itself</a:t>
            </a:r>
          </a:p>
          <a:p>
            <a:pPr marL="285750" indent="-285750">
              <a:buFont typeface="Arial" panose="020B0604020202020204" pitchFamily="34" charset="0"/>
              <a:buChar char="•"/>
            </a:pPr>
            <a:r>
              <a:rPr lang="en-US" dirty="0" smtClean="0">
                <a:latin typeface="Adobe Garamond Pro" panose="02020502060506020403" pitchFamily="18" charset="0"/>
              </a:rPr>
              <a:t>This kind of crisis requires a multi-dimensional comprehensive strategy</a:t>
            </a:r>
          </a:p>
          <a:p>
            <a:pPr marL="742950" lvl="1" indent="-285750">
              <a:buFont typeface="Arial" panose="020B0604020202020204" pitchFamily="34" charset="0"/>
              <a:buChar char="•"/>
            </a:pPr>
            <a:r>
              <a:rPr lang="en-US" dirty="0" smtClean="0">
                <a:latin typeface="Adobe Garamond Pro" panose="02020502060506020403" pitchFamily="18" charset="0"/>
              </a:rPr>
              <a:t>Political</a:t>
            </a:r>
          </a:p>
          <a:p>
            <a:pPr marL="742950" lvl="1" indent="-285750">
              <a:buFont typeface="Arial" panose="020B0604020202020204" pitchFamily="34" charset="0"/>
              <a:buChar char="•"/>
            </a:pPr>
            <a:r>
              <a:rPr lang="en-US" dirty="0" smtClean="0">
                <a:latin typeface="Adobe Garamond Pro" panose="02020502060506020403" pitchFamily="18" charset="0"/>
              </a:rPr>
              <a:t>Legal</a:t>
            </a:r>
          </a:p>
          <a:p>
            <a:pPr marL="742950" lvl="1" indent="-285750">
              <a:buFont typeface="Arial" panose="020B0604020202020204" pitchFamily="34" charset="0"/>
              <a:buChar char="•"/>
            </a:pPr>
            <a:r>
              <a:rPr lang="en-US" dirty="0" smtClean="0">
                <a:latin typeface="Adobe Garamond Pro" panose="02020502060506020403" pitchFamily="18" charset="0"/>
              </a:rPr>
              <a:t>Social</a:t>
            </a:r>
          </a:p>
          <a:p>
            <a:pPr marL="285750" indent="-285750">
              <a:buFont typeface="Arial" panose="020B0604020202020204" pitchFamily="34" charset="0"/>
              <a:buChar char="•"/>
            </a:pPr>
            <a:r>
              <a:rPr lang="en-US" dirty="0" smtClean="0">
                <a:latin typeface="Adobe Garamond Pro" panose="02020502060506020403" pitchFamily="18" charset="0"/>
              </a:rPr>
              <a:t>Adoption implicates and operates in all of these dimensions</a:t>
            </a:r>
          </a:p>
          <a:p>
            <a:pPr marL="285750" indent="-285750">
              <a:buFont typeface="Arial" panose="020B0604020202020204" pitchFamily="34" charset="0"/>
              <a:buChar char="•"/>
            </a:pPr>
            <a:r>
              <a:rPr lang="en-US" dirty="0" smtClean="0">
                <a:latin typeface="Adobe Garamond Pro" panose="02020502060506020403" pitchFamily="18" charset="0"/>
              </a:rPr>
              <a:t>Having said all of this, adoption is grounded in recognizing and achieving changed legal relations between parents, children and communities – so the legal process has a heightened role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853275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a:bodyPr>
          <a:lstStyle/>
          <a:p>
            <a:r>
              <a:rPr lang="en-US" dirty="0" smtClean="0"/>
              <a:t>The Doctrine of Continuity</a:t>
            </a:r>
            <a:endParaRPr lang="en-US" dirty="0"/>
          </a:p>
        </p:txBody>
      </p:sp>
      <p:sp>
        <p:nvSpPr>
          <p:cNvPr id="17" name="Content Placeholder 16"/>
          <p:cNvSpPr>
            <a:spLocks noGrp="1"/>
          </p:cNvSpPr>
          <p:nvPr>
            <p:ph idx="1"/>
          </p:nvPr>
        </p:nvSpPr>
        <p:spPr/>
        <p:txBody>
          <a:bodyPr>
            <a:normAutofit fontScale="77500" lnSpcReduction="20000"/>
          </a:bodyPr>
          <a:lstStyle/>
          <a:p>
            <a:pPr marL="0" indent="0">
              <a:buNone/>
            </a:pPr>
            <a:r>
              <a:rPr lang="en-CA" dirty="0" smtClean="0">
                <a:latin typeface="Arial" panose="020B0604020202020204" pitchFamily="34" charset="0"/>
                <a:cs typeface="Arial" panose="020B0604020202020204" pitchFamily="34" charset="0"/>
              </a:rPr>
              <a:t>The </a:t>
            </a:r>
            <a:r>
              <a:rPr lang="en-CA" dirty="0">
                <a:latin typeface="Arial" panose="020B0604020202020204" pitchFamily="34" charset="0"/>
                <a:cs typeface="Arial" panose="020B0604020202020204" pitchFamily="34" charset="0"/>
              </a:rPr>
              <a:t>history of the interface of Europeans and the common law with aboriginal peoples is a long one. As might be expected of such a long history, the principles by which the interface has been governed have not always been consistently applied. Yet running through this history, from its earliest beginnings to the present time is a golden thread -- the recognition by the common law of the ancestral laws and customs [of] the aboriginal peoples who occupied the land prior to European settlement</a:t>
            </a:r>
            <a:r>
              <a:rPr lang="en-CA" dirty="0" smtClean="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Justice </a:t>
            </a:r>
            <a:r>
              <a:rPr lang="en-US" dirty="0" err="1" smtClean="0">
                <a:latin typeface="Arial" panose="020B0604020202020204" pitchFamily="34" charset="0"/>
                <a:cs typeface="Arial" panose="020B0604020202020204" pitchFamily="34" charset="0"/>
              </a:rPr>
              <a:t>McLachlin</a:t>
            </a:r>
            <a:r>
              <a:rPr lang="en-US" dirty="0" smtClean="0">
                <a:latin typeface="Arial" panose="020B0604020202020204" pitchFamily="34" charset="0"/>
                <a:cs typeface="Arial" panose="020B0604020202020204" pitchFamily="34" charset="0"/>
              </a:rPr>
              <a:t> in dissent, in </a:t>
            </a:r>
            <a:r>
              <a:rPr lang="en-US" i="1" dirty="0" smtClean="0">
                <a:latin typeface="Arial" panose="020B0604020202020204" pitchFamily="34" charset="0"/>
                <a:cs typeface="Arial" panose="020B0604020202020204" pitchFamily="34" charset="0"/>
              </a:rPr>
              <a:t>R. v. van der </a:t>
            </a:r>
            <a:r>
              <a:rPr lang="en-US" i="1" dirty="0" err="1" smtClean="0">
                <a:latin typeface="Arial" panose="020B0604020202020204" pitchFamily="34" charset="0"/>
                <a:cs typeface="Arial" panose="020B0604020202020204" pitchFamily="34" charset="0"/>
              </a:rPr>
              <a:t>Peet</a:t>
            </a:r>
            <a:r>
              <a:rPr lang="en-US" dirty="0">
                <a:latin typeface="Arial" panose="020B0604020202020204" pitchFamily="34" charset="0"/>
                <a:cs typeface="Arial" panose="020B0604020202020204" pitchFamily="34" charset="0"/>
              </a:rPr>
              <a:t>, [1996] 2 S.C.R. </a:t>
            </a:r>
            <a:r>
              <a:rPr lang="en-US" dirty="0" smtClean="0">
                <a:latin typeface="Arial" panose="020B0604020202020204" pitchFamily="34" charset="0"/>
                <a:cs typeface="Arial" panose="020B0604020202020204" pitchFamily="34" charset="0"/>
              </a:rPr>
              <a:t>507, at para. 263.</a:t>
            </a:r>
            <a:endParaRPr lang="en-CA" dirty="0">
              <a:latin typeface="Arial" panose="020B0604020202020204" pitchFamily="34" charset="0"/>
              <a:cs typeface="Arial" panose="020B0604020202020204" pitchFamily="34" charset="0"/>
            </a:endParaRPr>
          </a:p>
          <a:p>
            <a:endParaRPr lang="en-US" dirty="0" smtClean="0"/>
          </a:p>
        </p:txBody>
      </p:sp>
      <p:sp>
        <p:nvSpPr>
          <p:cNvPr id="4" name="Footer Placeholder 3"/>
          <p:cNvSpPr>
            <a:spLocks noGrp="1"/>
          </p:cNvSpPr>
          <p:nvPr>
            <p:ph type="ftr" sz="quarter" idx="11"/>
          </p:nvPr>
        </p:nvSpPr>
        <p:spPr/>
        <p:txBody>
          <a:bodyPr/>
          <a:lstStyle/>
          <a:p>
            <a:fld id="{33EC2F2F-D62F-49D4-83BE-3E425A4DFA31}" type="slidenum">
              <a:rPr lang="en-US" smtClean="0"/>
              <a:t>7</a:t>
            </a:fld>
            <a:endParaRPr lang="en-US" dirty="0"/>
          </a:p>
        </p:txBody>
      </p:sp>
    </p:spTree>
    <p:extLst>
      <p:ext uri="{BB962C8B-B14F-4D97-AF65-F5344CB8AC3E}">
        <p14:creationId xmlns:p14="http://schemas.microsoft.com/office/powerpoint/2010/main" val="299860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a:bodyPr>
          <a:lstStyle/>
          <a:p>
            <a:r>
              <a:rPr lang="en-US" dirty="0" smtClean="0"/>
              <a:t>The Doctrine of Continuity</a:t>
            </a:r>
            <a:endParaRPr lang="en-US" dirty="0"/>
          </a:p>
        </p:txBody>
      </p:sp>
      <p:sp>
        <p:nvSpPr>
          <p:cNvPr id="17" name="Content Placeholder 16"/>
          <p:cNvSpPr>
            <a:spLocks noGrp="1"/>
          </p:cNvSpPr>
          <p:nvPr>
            <p:ph idx="1"/>
          </p:nvPr>
        </p:nvSpPr>
        <p:spPr/>
        <p:txBody>
          <a:bodyPr>
            <a:normAutofit fontScale="55000" lnSpcReduction="20000"/>
          </a:bodyPr>
          <a:lstStyle/>
          <a:p>
            <a:pPr marL="0" indent="0">
              <a:buNone/>
            </a:pPr>
            <a:r>
              <a:rPr lang="en-CA" i="1" dirty="0">
                <a:latin typeface="Arial" panose="020B0604020202020204" pitchFamily="34" charset="0"/>
                <a:cs typeface="Arial" panose="020B0604020202020204" pitchFamily="34" charset="0"/>
              </a:rPr>
              <a:t>Campbell v. British Columbia (Attorney General)</a:t>
            </a:r>
            <a:r>
              <a:rPr lang="en-CA" dirty="0">
                <a:latin typeface="Arial" panose="020B0604020202020204" pitchFamily="34" charset="0"/>
                <a:cs typeface="Arial" panose="020B0604020202020204" pitchFamily="34" charset="0"/>
              </a:rPr>
              <a:t>, 2000 BCSC 1123</a:t>
            </a:r>
          </a:p>
          <a:p>
            <a:pPr marL="0" indent="0">
              <a:buNone/>
            </a:pPr>
            <a:endParaRPr lang="en-CA" b="1" dirty="0">
              <a:latin typeface="Arial" panose="020B0604020202020204" pitchFamily="34" charset="0"/>
              <a:cs typeface="Arial" panose="020B0604020202020204" pitchFamily="34" charset="0"/>
            </a:endParaRPr>
          </a:p>
          <a:p>
            <a:pPr marL="0" indent="0">
              <a:buNone/>
            </a:pPr>
            <a:r>
              <a:rPr lang="en-CA" dirty="0" smtClean="0">
                <a:latin typeface="Arial" panose="020B0604020202020204" pitchFamily="34" charset="0"/>
                <a:cs typeface="Arial" panose="020B0604020202020204" pitchFamily="34" charset="0"/>
              </a:rPr>
              <a:t>If </a:t>
            </a:r>
            <a:r>
              <a:rPr lang="en-CA" dirty="0">
                <a:latin typeface="Arial" panose="020B0604020202020204" pitchFamily="34" charset="0"/>
                <a:cs typeface="Arial" panose="020B0604020202020204" pitchFamily="34" charset="0"/>
              </a:rPr>
              <a:t>it need be said, the common law will be enforced by the courts. The common law has long recognized 'customs' or rules that have obtained the force of law in a particular locality. Agreements such as treaties negotiated and entered into by exercise of executive prerogative will be enforced by the courts.</a:t>
            </a:r>
          </a:p>
          <a:p>
            <a:pPr marL="0" indent="0">
              <a:buNone/>
            </a:pPr>
            <a:r>
              <a:rPr lang="en-CA" dirty="0" smtClean="0">
                <a:latin typeface="Arial" panose="020B0604020202020204" pitchFamily="34" charset="0"/>
                <a:cs typeface="Arial" panose="020B0604020202020204" pitchFamily="34" charset="0"/>
              </a:rPr>
              <a:t>History</a:t>
            </a:r>
            <a:r>
              <a:rPr lang="en-CA" dirty="0">
                <a:latin typeface="Arial" panose="020B0604020202020204" pitchFamily="34" charset="0"/>
                <a:cs typeface="Arial" panose="020B0604020202020204" pitchFamily="34" charset="0"/>
              </a:rPr>
              <a:t>, and a review of the authorities, persuades me that the aboriginal peoples of Canada, including the Nisga'a, had legal systems prior to the arrival of Europeans on this continent and that these legal systems, although diminished, continued after contact. Aboriginal laws did not emanate from a central print oriented law-making authority similar to a legislative assembly, but took unwritten form. Lord Denning, in </a:t>
            </a:r>
            <a:r>
              <a:rPr lang="en-CA" i="1" dirty="0">
                <a:latin typeface="Arial" panose="020B0604020202020204" pitchFamily="34" charset="0"/>
                <a:cs typeface="Arial" panose="020B0604020202020204" pitchFamily="34" charset="0"/>
              </a:rPr>
              <a:t>R. v. Secretary of State For Foreign and Commonwealth Affairs </a:t>
            </a:r>
            <a:r>
              <a:rPr lang="en-CA" dirty="0">
                <a:latin typeface="Arial" panose="020B0604020202020204" pitchFamily="34" charset="0"/>
                <a:cs typeface="Arial" panose="020B0604020202020204" pitchFamily="34" charset="0"/>
              </a:rPr>
              <a:t>at p. 123 likened aboriginal laws to 'custom':</a:t>
            </a:r>
          </a:p>
          <a:p>
            <a:pPr marL="0" indent="0">
              <a:buNone/>
            </a:pPr>
            <a:r>
              <a:rPr lang="en-CA" dirty="0">
                <a:latin typeface="Arial" panose="020B0604020202020204" pitchFamily="34" charset="0"/>
                <a:cs typeface="Arial" panose="020B0604020202020204" pitchFamily="34" charset="0"/>
              </a:rPr>
              <a:t> </a:t>
            </a:r>
          </a:p>
          <a:p>
            <a:pPr marL="400050" lvl="1" indent="0">
              <a:buNone/>
            </a:pPr>
            <a:r>
              <a:rPr lang="en-CA" dirty="0">
                <a:latin typeface="Arial" panose="020B0604020202020204" pitchFamily="34" charset="0"/>
                <a:cs typeface="Arial" panose="020B0604020202020204" pitchFamily="34" charset="0"/>
              </a:rPr>
              <a:t>These customary laws are not written down. They are handed down by tradition from one generation to another. Yet beyond doubt they are well established and have the force of law within the community.</a:t>
            </a:r>
          </a:p>
          <a:p>
            <a:endParaRPr lang="en-US" dirty="0" smtClean="0"/>
          </a:p>
        </p:txBody>
      </p:sp>
      <p:sp>
        <p:nvSpPr>
          <p:cNvPr id="4" name="Footer Placeholder 3"/>
          <p:cNvSpPr>
            <a:spLocks noGrp="1"/>
          </p:cNvSpPr>
          <p:nvPr>
            <p:ph type="ftr" sz="quarter" idx="11"/>
          </p:nvPr>
        </p:nvSpPr>
        <p:spPr/>
        <p:txBody>
          <a:bodyPr/>
          <a:lstStyle/>
          <a:p>
            <a:fld id="{33EC2F2F-D62F-49D4-83BE-3E425A4DFA31}" type="slidenum">
              <a:rPr lang="en-US" smtClean="0"/>
              <a:t>8</a:t>
            </a:fld>
            <a:endParaRPr lang="en-US" dirty="0"/>
          </a:p>
        </p:txBody>
      </p:sp>
    </p:spTree>
    <p:extLst>
      <p:ext uri="{BB962C8B-B14F-4D97-AF65-F5344CB8AC3E}">
        <p14:creationId xmlns:p14="http://schemas.microsoft.com/office/powerpoint/2010/main" val="83697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addle Template heade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264381" cy="310439"/>
          </a:xfrm>
          <a:prstGeom prst="rect">
            <a:avLst/>
          </a:prstGeom>
        </p:spPr>
      </p:pic>
      <p:sp>
        <p:nvSpPr>
          <p:cNvPr id="2" name="Title 1"/>
          <p:cNvSpPr>
            <a:spLocks noGrp="1"/>
          </p:cNvSpPr>
          <p:nvPr>
            <p:ph type="title"/>
          </p:nvPr>
        </p:nvSpPr>
        <p:spPr/>
        <p:txBody>
          <a:bodyPr>
            <a:normAutofit fontScale="90000"/>
          </a:bodyPr>
          <a:lstStyle/>
          <a:p>
            <a:r>
              <a:rPr lang="en-US" dirty="0" smtClean="0"/>
              <a:t>Overview of Common Law of Custom Adoption</a:t>
            </a:r>
            <a:endParaRPr lang="en-US" dirty="0"/>
          </a:p>
        </p:txBody>
      </p:sp>
      <p:sp>
        <p:nvSpPr>
          <p:cNvPr id="17" name="Content Placeholder 16"/>
          <p:cNvSpPr>
            <a:spLocks noGrp="1"/>
          </p:cNvSpPr>
          <p:nvPr>
            <p:ph idx="1"/>
          </p:nvPr>
        </p:nvSpPr>
        <p:spPr/>
        <p:txBody>
          <a:bodyPr>
            <a:normAutofit/>
          </a:bodyPr>
          <a:lstStyle/>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fld id="{3AB90121-C414-4AC6-A76A-A49CB8DCE3BD}" type="slidenum">
              <a:rPr lang="en-US" smtClean="0"/>
              <a:t>9</a:t>
            </a:fld>
            <a:endParaRPr lang="en-US" dirty="0"/>
          </a:p>
        </p:txBody>
      </p:sp>
      <p:sp>
        <p:nvSpPr>
          <p:cNvPr id="5" name="TextBox 4"/>
          <p:cNvSpPr txBox="1"/>
          <p:nvPr/>
        </p:nvSpPr>
        <p:spPr>
          <a:xfrm>
            <a:off x="457200" y="1863129"/>
            <a:ext cx="8138160" cy="3693319"/>
          </a:xfrm>
          <a:prstGeom prst="rect">
            <a:avLst/>
          </a:prstGeom>
          <a:noFill/>
        </p:spPr>
        <p:txBody>
          <a:bodyPr wrap="square" rtlCol="0">
            <a:spAutoFit/>
          </a:bodyPr>
          <a:lstStyle/>
          <a:p>
            <a:pPr algn="ctr"/>
            <a:r>
              <a:rPr lang="en-US" b="1" dirty="0" smtClean="0">
                <a:latin typeface="Adobe Garamond Pro" panose="02020502060506020403" pitchFamily="18" charset="0"/>
              </a:rPr>
              <a:t>What is Custom Law?</a:t>
            </a:r>
          </a:p>
          <a:p>
            <a:pPr algn="ctr"/>
            <a:endParaRPr lang="en-US" b="1" dirty="0" smtClean="0">
              <a:latin typeface="Adobe Garamond Pro" panose="02020502060506020403" pitchFamily="18" charset="0"/>
            </a:endParaRPr>
          </a:p>
          <a:p>
            <a:r>
              <a:rPr lang="en-CA" dirty="0">
                <a:latin typeface="Adobe Garamond Pro" panose="02020502060506020403" pitchFamily="18" charset="0"/>
              </a:rPr>
              <a:t>A custom is a particular rule which has existed either actually or presumptively from time immemorial, and has obtained the force of law in a particular locality, although contrary to or not consistent with the general common law of the realm. As regards the matter to which it relates, a custom takes the place of the general common law, and is in respect of that matter the local common law within the particular locality where it obtains. Custom is unwritten law peculiar to particular localities.</a:t>
            </a:r>
          </a:p>
          <a:p>
            <a:r>
              <a:rPr lang="en-CA" dirty="0">
                <a:latin typeface="Adobe Garamond Pro" panose="02020502060506020403" pitchFamily="18" charset="0"/>
              </a:rPr>
              <a:t>A custom exists in a particular locality only in respect of some particular matter or matters; other matters within the same locality are governed by the general common law.</a:t>
            </a:r>
          </a:p>
          <a:p>
            <a:endParaRPr lang="en-US" i="1" dirty="0" smtClean="0">
              <a:latin typeface="Adobe Garamond Pro" panose="02020502060506020403" pitchFamily="18" charset="0"/>
            </a:endParaRPr>
          </a:p>
          <a:p>
            <a:r>
              <a:rPr lang="en-US" i="1" dirty="0" err="1" smtClean="0">
                <a:latin typeface="Adobe Garamond Pro" panose="02020502060506020403" pitchFamily="18" charset="0"/>
              </a:rPr>
              <a:t>Halsbury’s</a:t>
            </a:r>
            <a:r>
              <a:rPr lang="en-US" i="1" dirty="0" smtClean="0">
                <a:latin typeface="Adobe Garamond Pro" panose="02020502060506020403" pitchFamily="18" charset="0"/>
              </a:rPr>
              <a:t> </a:t>
            </a:r>
            <a:r>
              <a:rPr lang="en-US" i="1" dirty="0">
                <a:latin typeface="Adobe Garamond Pro" panose="02020502060506020403" pitchFamily="18" charset="0"/>
              </a:rPr>
              <a:t>Laws of England</a:t>
            </a:r>
            <a:r>
              <a:rPr lang="en-US" dirty="0">
                <a:latin typeface="Adobe Garamond Pro" panose="02020502060506020403" pitchFamily="18" charset="0"/>
              </a:rPr>
              <a:t>, Vol 11, 3rd </a:t>
            </a:r>
            <a:r>
              <a:rPr lang="en-US" dirty="0" err="1">
                <a:latin typeface="Adobe Garamond Pro" panose="02020502060506020403" pitchFamily="18" charset="0"/>
              </a:rPr>
              <a:t>ed</a:t>
            </a:r>
            <a:r>
              <a:rPr lang="en-US" dirty="0">
                <a:latin typeface="Adobe Garamond Pro" panose="02020502060506020403" pitchFamily="18" charset="0"/>
              </a:rPr>
              <a:t> (London, UK: Butterworth, 1955) at 158, para 294</a:t>
            </a:r>
            <a:r>
              <a:rPr lang="en-US" dirty="0" smtClean="0">
                <a:latin typeface="Adobe Garamond Pro" panose="02020502060506020403" pitchFamily="18" charset="0"/>
              </a:rPr>
              <a:t>.</a:t>
            </a:r>
            <a:endParaRPr lang="en-CA" dirty="0">
              <a:latin typeface="Adobe Garamond Pro" panose="02020502060506020403" pitchFamily="18" charset="0"/>
            </a:endParaRPr>
          </a:p>
        </p:txBody>
      </p:sp>
    </p:spTree>
    <p:extLst>
      <p:ext uri="{BB962C8B-B14F-4D97-AF65-F5344CB8AC3E}">
        <p14:creationId xmlns:p14="http://schemas.microsoft.com/office/powerpoint/2010/main" val="962216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VIU-Paddle-Nanaimo (1)</Template>
  <TotalTime>531</TotalTime>
  <Words>2906</Words>
  <Application>Microsoft Office PowerPoint</Application>
  <PresentationFormat>On-screen Show (4:3)</PresentationFormat>
  <Paragraphs>284</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Custom Adoption: Challenge, Opportunity and Reconciliation</vt:lpstr>
      <vt:lpstr>Overview</vt:lpstr>
      <vt:lpstr>The Challenge We Must Address: Intergenerational Crisis</vt:lpstr>
      <vt:lpstr>The Challenge We Must Address: Intergenerational Crisis cont’d</vt:lpstr>
      <vt:lpstr>The Challenge We Must Address: Intergenerational Crisis cont’d</vt:lpstr>
      <vt:lpstr>The Challenge We Must Address: Intergenerational Crisis cont’d</vt:lpstr>
      <vt:lpstr>The Doctrine of Continuity</vt:lpstr>
      <vt:lpstr>The Doctrine of Continuity</vt:lpstr>
      <vt:lpstr>Overview of Common Law of Custom Adoption</vt:lpstr>
      <vt:lpstr>Overview of Common Law of Custom Adoption</vt:lpstr>
      <vt:lpstr>Overview of Common Law of Custom Adoption</vt:lpstr>
      <vt:lpstr>Overview of Common Law of Custom Adoption</vt:lpstr>
      <vt:lpstr>Overview of Common Law of Custom Adoption</vt:lpstr>
      <vt:lpstr>Overview of Common Law of Custom Adoption</vt:lpstr>
      <vt:lpstr>Overview of Common Law of Custom Adoption</vt:lpstr>
      <vt:lpstr>Custom Adoption</vt:lpstr>
      <vt:lpstr>Custom Adoption</vt:lpstr>
      <vt:lpstr>Custom Adoption</vt:lpstr>
      <vt:lpstr>Custom Adoption</vt:lpstr>
      <vt:lpstr>Legal Provisions Recognizing Custom Adoption</vt:lpstr>
      <vt:lpstr>Duties of Indigenous Peoples in relation to Children</vt:lpstr>
      <vt:lpstr>Rights of Indigenous Peoples in relation to Children</vt:lpstr>
      <vt:lpstr>Rights of Indigenous Peoples in relation to Children</vt:lpstr>
      <vt:lpstr>Rights of Indigenous Peoples in relation to Children</vt:lpstr>
      <vt:lpstr>Rights of Indigenous Peoples in relation to Children</vt:lpstr>
      <vt:lpstr>Occupying the Field</vt:lpstr>
      <vt:lpstr>My Eldest Brother, Joel</vt:lpstr>
      <vt:lpstr> Hycep’ka Siem   Kwulasultun (Douglas White III), BA, JD  Director Centre for Pre-Confederation Treaties and Reconciliation Vancouver Island University  douglas.white@viu.ca | 250.756.7563</vt:lpstr>
    </vt:vector>
  </TitlesOfParts>
  <Company>Vancouver Island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White</dc:creator>
  <cp:lastModifiedBy>Johnson, Lise RCY:EX</cp:lastModifiedBy>
  <cp:revision>36</cp:revision>
  <dcterms:created xsi:type="dcterms:W3CDTF">2015-04-15T05:29:58Z</dcterms:created>
  <dcterms:modified xsi:type="dcterms:W3CDTF">2015-06-22T20:16:30Z</dcterms:modified>
</cp:coreProperties>
</file>